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6" r:id="rId1"/>
    <p:sldMasterId id="2147483689" r:id="rId2"/>
    <p:sldMasterId id="2147483663" r:id="rId3"/>
    <p:sldMasterId id="2147483702" r:id="rId4"/>
  </p:sldMasterIdLst>
  <p:notesMasterIdLst>
    <p:notesMasterId r:id="rId26"/>
  </p:notesMasterIdLst>
  <p:handoutMasterIdLst>
    <p:handoutMasterId r:id="rId27"/>
  </p:handoutMasterIdLst>
  <p:sldIdLst>
    <p:sldId id="1533" r:id="rId5"/>
    <p:sldId id="1535" r:id="rId6"/>
    <p:sldId id="1546" r:id="rId7"/>
    <p:sldId id="1584" r:id="rId8"/>
    <p:sldId id="1585" r:id="rId9"/>
    <p:sldId id="1586" r:id="rId10"/>
    <p:sldId id="1583" r:id="rId11"/>
    <p:sldId id="1577" r:id="rId12"/>
    <p:sldId id="1579" r:id="rId13"/>
    <p:sldId id="1581" r:id="rId14"/>
    <p:sldId id="1582" r:id="rId15"/>
    <p:sldId id="1542" r:id="rId16"/>
    <p:sldId id="1543" r:id="rId17"/>
    <p:sldId id="1552" r:id="rId18"/>
    <p:sldId id="1544" r:id="rId19"/>
    <p:sldId id="1569" r:id="rId20"/>
    <p:sldId id="1568" r:id="rId21"/>
    <p:sldId id="1570" r:id="rId22"/>
    <p:sldId id="1572" r:id="rId23"/>
    <p:sldId id="1587" r:id="rId24"/>
    <p:sldId id="1588" r:id="rId25"/>
  </p:sldIdLst>
  <p:sldSz cx="9144000" cy="6858000" type="screen4x3"/>
  <p:notesSz cx="6797675" cy="992822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ieto, Jasper Ricart" initials="PJR" lastIdx="44" clrIdx="0">
    <p:extLst>
      <p:ext uri="{19B8F6BF-5375-455C-9EA6-DF929625EA0E}">
        <p15:presenceInfo xmlns:p15="http://schemas.microsoft.com/office/powerpoint/2012/main" userId="S-1-5-21-2013555627-1172774439-1540833222-184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0000"/>
    <a:srgbClr val="6D4B99"/>
    <a:srgbClr val="9933FF"/>
    <a:srgbClr val="9E0804"/>
    <a:srgbClr val="BEB2CE"/>
    <a:srgbClr val="775D98"/>
    <a:srgbClr val="0000FF"/>
    <a:srgbClr val="FFFFFF"/>
    <a:srgbClr val="FFDD4F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5" autoAdjust="0"/>
    <p:restoredTop sz="93545" autoAdjust="0"/>
  </p:normalViewPr>
  <p:slideViewPr>
    <p:cSldViewPr>
      <p:cViewPr varScale="1">
        <p:scale>
          <a:sx n="114" d="100"/>
          <a:sy n="114" d="100"/>
        </p:scale>
        <p:origin x="21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2082" y="11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574AB1F-4122-4E2A-BFBC-0C92B75CC85E}" type="datetimeFigureOut">
              <a:rPr lang="es-ES" smtClean="0"/>
              <a:pPr/>
              <a:t>20/07/2020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r>
              <a:rPr lang="es-ES"/>
              <a:t>Direcciòn de Finanzas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71E0A7C-4199-46BF-BA2E-1D33BAE87215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6215675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2FC359D-EA84-4B20-8BA4-5B0B3DA7FC92}" type="datetimeFigureOut">
              <a:rPr lang="es-ES" smtClean="0"/>
              <a:pPr/>
              <a:t>20/07/2020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r>
              <a:rPr lang="es-ES"/>
              <a:t>Direcciòn de Finanzas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0A39137-41B9-4065-9E68-2206C0C0AA67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51053775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Direcciòn de Finanzas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63125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 dirty="0" smtClean="0"/>
              <a:t>Dirección </a:t>
            </a:r>
            <a:r>
              <a:rPr lang="es-ES" dirty="0"/>
              <a:t>de Finanzas</a:t>
            </a:r>
          </a:p>
        </p:txBody>
      </p:sp>
    </p:spTree>
    <p:extLst>
      <p:ext uri="{BB962C8B-B14F-4D97-AF65-F5344CB8AC3E}">
        <p14:creationId xmlns:p14="http://schemas.microsoft.com/office/powerpoint/2010/main" val="1842634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6587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894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7211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8243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99076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28039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105213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11517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938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45031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0630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80978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74239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23462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27044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847CFC-816F-41D0-AAC0-9BF4FEBC753E}" type="datetimeFigureOut">
              <a:rPr lang="es-ES" smtClean="0"/>
              <a:t>20/07/2020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79253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52707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79540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7852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15990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13147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7720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20943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36256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51508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60120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43867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31124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899"/>
            <a:ext cx="454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7E28DE7-990A-407D-BC13-BE5F1D408C55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8" name="47 Marcador de título"/>
          <p:cNvSpPr>
            <a:spLocks noGrp="1"/>
          </p:cNvSpPr>
          <p:nvPr>
            <p:ph type="title"/>
          </p:nvPr>
        </p:nvSpPr>
        <p:spPr>
          <a:xfrm>
            <a:off x="0" y="240572"/>
            <a:ext cx="8143900" cy="330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31669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76009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03854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98248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3597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203699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37920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6582008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93210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680865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26045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584408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787329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899"/>
            <a:ext cx="454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7E28DE7-990A-407D-BC13-BE5F1D408C55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8" name="47 Marcador de título"/>
          <p:cNvSpPr>
            <a:spLocks noGrp="1"/>
          </p:cNvSpPr>
          <p:nvPr>
            <p:ph type="title"/>
          </p:nvPr>
        </p:nvSpPr>
        <p:spPr>
          <a:xfrm>
            <a:off x="0" y="240572"/>
            <a:ext cx="8143900" cy="330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9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95616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9091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671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2926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1347C2-D8E6-4A91-A6CC-869AC475296F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306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2055 Rectángulo"/>
          <p:cNvSpPr/>
          <p:nvPr/>
        </p:nvSpPr>
        <p:spPr>
          <a:xfrm>
            <a:off x="1619672" y="128700"/>
            <a:ext cx="4158992" cy="326232"/>
          </a:xfrm>
          <a:custGeom>
            <a:avLst/>
            <a:gdLst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224136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188417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47625 w 1224136"/>
              <a:gd name="connsiteY0" fmla="*/ 0 h 121766"/>
              <a:gd name="connsiteX1" fmla="*/ 1224136 w 1224136"/>
              <a:gd name="connsiteY1" fmla="*/ 2381 h 121766"/>
              <a:gd name="connsiteX2" fmla="*/ 1188417 w 1224136"/>
              <a:gd name="connsiteY2" fmla="*/ 121766 h 121766"/>
              <a:gd name="connsiteX3" fmla="*/ 0 w 1224136"/>
              <a:gd name="connsiteY3" fmla="*/ 121766 h 121766"/>
              <a:gd name="connsiteX4" fmla="*/ 47625 w 1224136"/>
              <a:gd name="connsiteY4" fmla="*/ 0 h 12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4136" h="121766">
                <a:moveTo>
                  <a:pt x="47625" y="0"/>
                </a:moveTo>
                <a:lnTo>
                  <a:pt x="1224136" y="2381"/>
                </a:lnTo>
                <a:lnTo>
                  <a:pt x="1188417" y="121766"/>
                </a:lnTo>
                <a:lnTo>
                  <a:pt x="0" y="121766"/>
                </a:lnTo>
                <a:lnTo>
                  <a:pt x="4762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2" name="101 CuadroTexto"/>
          <p:cNvSpPr txBox="1"/>
          <p:nvPr/>
        </p:nvSpPr>
        <p:spPr>
          <a:xfrm>
            <a:off x="1691680" y="116632"/>
            <a:ext cx="4824536" cy="338554"/>
          </a:xfrm>
          <a:custGeom>
            <a:avLst/>
            <a:gdLst>
              <a:gd name="connsiteX0" fmla="*/ 0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0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216364 w 1411626"/>
              <a:gd name="connsiteY2" fmla="*/ 267474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1626" h="276999">
                <a:moveTo>
                  <a:pt x="85725" y="0"/>
                </a:moveTo>
                <a:lnTo>
                  <a:pt x="1411626" y="0"/>
                </a:lnTo>
                <a:lnTo>
                  <a:pt x="1216364" y="267474"/>
                </a:lnTo>
                <a:lnTo>
                  <a:pt x="0" y="276999"/>
                </a:lnTo>
                <a:lnTo>
                  <a:pt x="85725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r>
              <a:rPr lang="es-MX" sz="1600" b="1" i="1" baseline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Departamento de Operación e Inversión</a:t>
            </a:r>
            <a:endParaRPr lang="es-MX" sz="1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5 Onda"/>
          <p:cNvSpPr/>
          <p:nvPr userDrawn="1"/>
        </p:nvSpPr>
        <p:spPr>
          <a:xfrm flipH="1">
            <a:off x="1376" y="212427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25 Onda"/>
          <p:cNvSpPr/>
          <p:nvPr userDrawn="1"/>
        </p:nvSpPr>
        <p:spPr>
          <a:xfrm flipH="1">
            <a:off x="-1575" y="252115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4" name="Imagen 23"/>
          <p:cNvPicPr/>
          <p:nvPr userDrawn="1"/>
        </p:nvPicPr>
        <p:blipFill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12360" y="188640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Imagen 24"/>
          <p:cNvPicPr>
            <a:picLocks noChangeAspect="1"/>
          </p:cNvPicPr>
          <p:nvPr userDrawn="1"/>
        </p:nvPicPr>
        <p:blipFill rotWithShape="1">
          <a:blip r:embed="rId14"/>
          <a:srcRect l="1538" t="20344" r="770" b="15263"/>
          <a:stretch/>
        </p:blipFill>
        <p:spPr>
          <a:xfrm>
            <a:off x="0" y="6147370"/>
            <a:ext cx="9144000" cy="185191"/>
          </a:xfrm>
          <a:prstGeom prst="rect">
            <a:avLst/>
          </a:prstGeom>
        </p:spPr>
      </p:pic>
      <p:grpSp>
        <p:nvGrpSpPr>
          <p:cNvPr id="69" name="68 Grupo"/>
          <p:cNvGrpSpPr/>
          <p:nvPr userDrawn="1"/>
        </p:nvGrpSpPr>
        <p:grpSpPr>
          <a:xfrm>
            <a:off x="6372200" y="1988840"/>
            <a:ext cx="2571884" cy="3528392"/>
            <a:chOff x="1546123" y="1575439"/>
            <a:chExt cx="1800535" cy="2539433"/>
          </a:xfrm>
          <a:solidFill>
            <a:srgbClr val="BEB2CE"/>
          </a:solidFill>
        </p:grpSpPr>
        <p:sp>
          <p:nvSpPr>
            <p:cNvPr id="70" name="13 Elipse"/>
            <p:cNvSpPr/>
            <p:nvPr userDrawn="1"/>
          </p:nvSpPr>
          <p:spPr>
            <a:xfrm rot="20317111">
              <a:off x="1546123" y="3139445"/>
              <a:ext cx="759216" cy="975427"/>
            </a:xfrm>
            <a:custGeom>
              <a:avLst/>
              <a:gdLst>
                <a:gd name="connsiteX0" fmla="*/ 0 w 699116"/>
                <a:gd name="connsiteY0" fmla="*/ 485489 h 970977"/>
                <a:gd name="connsiteX1" fmla="*/ 349558 w 699116"/>
                <a:gd name="connsiteY1" fmla="*/ 0 h 970977"/>
                <a:gd name="connsiteX2" fmla="*/ 699116 w 699116"/>
                <a:gd name="connsiteY2" fmla="*/ 485489 h 970977"/>
                <a:gd name="connsiteX3" fmla="*/ 349558 w 699116"/>
                <a:gd name="connsiteY3" fmla="*/ 970978 h 970977"/>
                <a:gd name="connsiteX4" fmla="*/ 0 w 699116"/>
                <a:gd name="connsiteY4" fmla="*/ 485489 h 970977"/>
                <a:gd name="connsiteX0" fmla="*/ 0 w 699116"/>
                <a:gd name="connsiteY0" fmla="*/ 494821 h 980310"/>
                <a:gd name="connsiteX1" fmla="*/ 349558 w 699116"/>
                <a:gd name="connsiteY1" fmla="*/ 9332 h 980310"/>
                <a:gd name="connsiteX2" fmla="*/ 699116 w 699116"/>
                <a:gd name="connsiteY2" fmla="*/ 494821 h 980310"/>
                <a:gd name="connsiteX3" fmla="*/ 349558 w 699116"/>
                <a:gd name="connsiteY3" fmla="*/ 980310 h 980310"/>
                <a:gd name="connsiteX4" fmla="*/ 0 w 699116"/>
                <a:gd name="connsiteY4" fmla="*/ 494821 h 980310"/>
                <a:gd name="connsiteX0" fmla="*/ 0 w 699116"/>
                <a:gd name="connsiteY0" fmla="*/ 464783 h 950272"/>
                <a:gd name="connsiteX1" fmla="*/ 352124 w 699116"/>
                <a:gd name="connsiteY1" fmla="*/ 7576 h 950272"/>
                <a:gd name="connsiteX2" fmla="*/ 699116 w 699116"/>
                <a:gd name="connsiteY2" fmla="*/ 464783 h 950272"/>
                <a:gd name="connsiteX3" fmla="*/ 349558 w 699116"/>
                <a:gd name="connsiteY3" fmla="*/ 950272 h 950272"/>
                <a:gd name="connsiteX4" fmla="*/ 0 w 699116"/>
                <a:gd name="connsiteY4" fmla="*/ 464783 h 950272"/>
                <a:gd name="connsiteX0" fmla="*/ 1094 w 700210"/>
                <a:gd name="connsiteY0" fmla="*/ 489880 h 975369"/>
                <a:gd name="connsiteX1" fmla="*/ 288175 w 700210"/>
                <a:gd name="connsiteY1" fmla="*/ 7207 h 975369"/>
                <a:gd name="connsiteX2" fmla="*/ 700210 w 700210"/>
                <a:gd name="connsiteY2" fmla="*/ 489880 h 975369"/>
                <a:gd name="connsiteX3" fmla="*/ 350652 w 700210"/>
                <a:gd name="connsiteY3" fmla="*/ 975369 h 975369"/>
                <a:gd name="connsiteX4" fmla="*/ 1094 w 700210"/>
                <a:gd name="connsiteY4" fmla="*/ 489880 h 975369"/>
                <a:gd name="connsiteX0" fmla="*/ 1094 w 700210"/>
                <a:gd name="connsiteY0" fmla="*/ 489880 h 987867"/>
                <a:gd name="connsiteX1" fmla="*/ 288175 w 700210"/>
                <a:gd name="connsiteY1" fmla="*/ 7207 h 987867"/>
                <a:gd name="connsiteX2" fmla="*/ 700210 w 700210"/>
                <a:gd name="connsiteY2" fmla="*/ 489880 h 987867"/>
                <a:gd name="connsiteX3" fmla="*/ 350652 w 700210"/>
                <a:gd name="connsiteY3" fmla="*/ 975369 h 987867"/>
                <a:gd name="connsiteX4" fmla="*/ 1094 w 700210"/>
                <a:gd name="connsiteY4" fmla="*/ 489880 h 987867"/>
                <a:gd name="connsiteX0" fmla="*/ 269 w 699385"/>
                <a:gd name="connsiteY0" fmla="*/ 489880 h 988109"/>
                <a:gd name="connsiteX1" fmla="*/ 287350 w 699385"/>
                <a:gd name="connsiteY1" fmla="*/ 7207 h 988109"/>
                <a:gd name="connsiteX2" fmla="*/ 699385 w 699385"/>
                <a:gd name="connsiteY2" fmla="*/ 489880 h 988109"/>
                <a:gd name="connsiteX3" fmla="*/ 315632 w 699385"/>
                <a:gd name="connsiteY3" fmla="*/ 975620 h 988109"/>
                <a:gd name="connsiteX4" fmla="*/ 269 w 699385"/>
                <a:gd name="connsiteY4" fmla="*/ 489880 h 988109"/>
                <a:gd name="connsiteX0" fmla="*/ 227 w 699343"/>
                <a:gd name="connsiteY0" fmla="*/ 482908 h 981137"/>
                <a:gd name="connsiteX1" fmla="*/ 287308 w 699343"/>
                <a:gd name="connsiteY1" fmla="*/ 235 h 981137"/>
                <a:gd name="connsiteX2" fmla="*/ 699343 w 699343"/>
                <a:gd name="connsiteY2" fmla="*/ 482908 h 981137"/>
                <a:gd name="connsiteX3" fmla="*/ 315590 w 699343"/>
                <a:gd name="connsiteY3" fmla="*/ 968648 h 981137"/>
                <a:gd name="connsiteX4" fmla="*/ 227 w 699343"/>
                <a:gd name="connsiteY4" fmla="*/ 482908 h 981137"/>
                <a:gd name="connsiteX0" fmla="*/ 397 w 699513"/>
                <a:gd name="connsiteY0" fmla="*/ 445160 h 943389"/>
                <a:gd name="connsiteX1" fmla="*/ 279500 w 699513"/>
                <a:gd name="connsiteY1" fmla="*/ 280 h 943389"/>
                <a:gd name="connsiteX2" fmla="*/ 699513 w 699513"/>
                <a:gd name="connsiteY2" fmla="*/ 445160 h 943389"/>
                <a:gd name="connsiteX3" fmla="*/ 315760 w 699513"/>
                <a:gd name="connsiteY3" fmla="*/ 930900 h 943389"/>
                <a:gd name="connsiteX4" fmla="*/ 397 w 699513"/>
                <a:gd name="connsiteY4" fmla="*/ 445160 h 943389"/>
                <a:gd name="connsiteX0" fmla="*/ 2264 w 701380"/>
                <a:gd name="connsiteY0" fmla="*/ 473155 h 971384"/>
                <a:gd name="connsiteX1" fmla="*/ 244606 w 701380"/>
                <a:gd name="connsiteY1" fmla="*/ 244 h 971384"/>
                <a:gd name="connsiteX2" fmla="*/ 701380 w 701380"/>
                <a:gd name="connsiteY2" fmla="*/ 473155 h 971384"/>
                <a:gd name="connsiteX3" fmla="*/ 317627 w 701380"/>
                <a:gd name="connsiteY3" fmla="*/ 958895 h 971384"/>
                <a:gd name="connsiteX4" fmla="*/ 2264 w 701380"/>
                <a:gd name="connsiteY4" fmla="*/ 473155 h 971384"/>
                <a:gd name="connsiteX0" fmla="*/ 542 w 699658"/>
                <a:gd name="connsiteY0" fmla="*/ 501660 h 999889"/>
                <a:gd name="connsiteX1" fmla="*/ 274513 w 699658"/>
                <a:gd name="connsiteY1" fmla="*/ 216 h 999889"/>
                <a:gd name="connsiteX2" fmla="*/ 699658 w 699658"/>
                <a:gd name="connsiteY2" fmla="*/ 501660 h 999889"/>
                <a:gd name="connsiteX3" fmla="*/ 315905 w 699658"/>
                <a:gd name="connsiteY3" fmla="*/ 987400 h 999889"/>
                <a:gd name="connsiteX4" fmla="*/ 542 w 699658"/>
                <a:gd name="connsiteY4" fmla="*/ 501660 h 999889"/>
                <a:gd name="connsiteX0" fmla="*/ 881 w 699997"/>
                <a:gd name="connsiteY0" fmla="*/ 478032 h 976261"/>
                <a:gd name="connsiteX1" fmla="*/ 265592 w 699997"/>
                <a:gd name="connsiteY1" fmla="*/ 240 h 976261"/>
                <a:gd name="connsiteX2" fmla="*/ 699997 w 699997"/>
                <a:gd name="connsiteY2" fmla="*/ 478032 h 976261"/>
                <a:gd name="connsiteX3" fmla="*/ 316244 w 699997"/>
                <a:gd name="connsiteY3" fmla="*/ 963772 h 976261"/>
                <a:gd name="connsiteX4" fmla="*/ 881 w 699997"/>
                <a:gd name="connsiteY4" fmla="*/ 478032 h 976261"/>
                <a:gd name="connsiteX0" fmla="*/ 881 w 717771"/>
                <a:gd name="connsiteY0" fmla="*/ 486744 h 981607"/>
                <a:gd name="connsiteX1" fmla="*/ 265592 w 717771"/>
                <a:gd name="connsiteY1" fmla="*/ 8952 h 981607"/>
                <a:gd name="connsiteX2" fmla="*/ 614412 w 717771"/>
                <a:gd name="connsiteY2" fmla="*/ 198144 h 981607"/>
                <a:gd name="connsiteX3" fmla="*/ 699997 w 717771"/>
                <a:gd name="connsiteY3" fmla="*/ 486744 h 981607"/>
                <a:gd name="connsiteX4" fmla="*/ 316244 w 717771"/>
                <a:gd name="connsiteY4" fmla="*/ 972484 h 981607"/>
                <a:gd name="connsiteX5" fmla="*/ 881 w 717771"/>
                <a:gd name="connsiteY5" fmla="*/ 486744 h 981607"/>
                <a:gd name="connsiteX0" fmla="*/ 291 w 712470"/>
                <a:gd name="connsiteY0" fmla="*/ 479026 h 973889"/>
                <a:gd name="connsiteX1" fmla="*/ 265002 w 712470"/>
                <a:gd name="connsiteY1" fmla="*/ 1234 h 973889"/>
                <a:gd name="connsiteX2" fmla="*/ 573684 w 712470"/>
                <a:gd name="connsiteY2" fmla="*/ 345195 h 973889"/>
                <a:gd name="connsiteX3" fmla="*/ 699407 w 712470"/>
                <a:gd name="connsiteY3" fmla="*/ 479026 h 973889"/>
                <a:gd name="connsiteX4" fmla="*/ 315654 w 712470"/>
                <a:gd name="connsiteY4" fmla="*/ 964766 h 973889"/>
                <a:gd name="connsiteX5" fmla="*/ 291 w 712470"/>
                <a:gd name="connsiteY5" fmla="*/ 479026 h 973889"/>
                <a:gd name="connsiteX0" fmla="*/ 377 w 712556"/>
                <a:gd name="connsiteY0" fmla="*/ 481215 h 976078"/>
                <a:gd name="connsiteX1" fmla="*/ 265088 w 712556"/>
                <a:gd name="connsiteY1" fmla="*/ 3423 h 976078"/>
                <a:gd name="connsiteX2" fmla="*/ 573770 w 712556"/>
                <a:gd name="connsiteY2" fmla="*/ 347384 h 976078"/>
                <a:gd name="connsiteX3" fmla="*/ 699493 w 712556"/>
                <a:gd name="connsiteY3" fmla="*/ 481215 h 976078"/>
                <a:gd name="connsiteX4" fmla="*/ 315740 w 712556"/>
                <a:gd name="connsiteY4" fmla="*/ 966955 h 976078"/>
                <a:gd name="connsiteX5" fmla="*/ 377 w 712556"/>
                <a:gd name="connsiteY5" fmla="*/ 481215 h 976078"/>
                <a:gd name="connsiteX0" fmla="*/ 377 w 759584"/>
                <a:gd name="connsiteY0" fmla="*/ 481215 h 967959"/>
                <a:gd name="connsiteX1" fmla="*/ 265088 w 759584"/>
                <a:gd name="connsiteY1" fmla="*/ 3423 h 967959"/>
                <a:gd name="connsiteX2" fmla="*/ 573770 w 759584"/>
                <a:gd name="connsiteY2" fmla="*/ 347384 h 967959"/>
                <a:gd name="connsiteX3" fmla="*/ 749863 w 759584"/>
                <a:gd name="connsiteY3" fmla="*/ 596407 h 967959"/>
                <a:gd name="connsiteX4" fmla="*/ 315740 w 759584"/>
                <a:gd name="connsiteY4" fmla="*/ 966955 h 967959"/>
                <a:gd name="connsiteX5" fmla="*/ 377 w 759584"/>
                <a:gd name="connsiteY5" fmla="*/ 481215 h 967959"/>
                <a:gd name="connsiteX0" fmla="*/ 377 w 759584"/>
                <a:gd name="connsiteY0" fmla="*/ 481215 h 981935"/>
                <a:gd name="connsiteX1" fmla="*/ 265088 w 759584"/>
                <a:gd name="connsiteY1" fmla="*/ 3423 h 981935"/>
                <a:gd name="connsiteX2" fmla="*/ 573770 w 759584"/>
                <a:gd name="connsiteY2" fmla="*/ 347384 h 981935"/>
                <a:gd name="connsiteX3" fmla="*/ 749863 w 759584"/>
                <a:gd name="connsiteY3" fmla="*/ 596407 h 981935"/>
                <a:gd name="connsiteX4" fmla="*/ 315740 w 759584"/>
                <a:gd name="connsiteY4" fmla="*/ 966955 h 981935"/>
                <a:gd name="connsiteX5" fmla="*/ 377 w 759584"/>
                <a:gd name="connsiteY5" fmla="*/ 481215 h 981935"/>
                <a:gd name="connsiteX0" fmla="*/ 9 w 759216"/>
                <a:gd name="connsiteY0" fmla="*/ 481207 h 975427"/>
                <a:gd name="connsiteX1" fmla="*/ 264720 w 759216"/>
                <a:gd name="connsiteY1" fmla="*/ 3415 h 975427"/>
                <a:gd name="connsiteX2" fmla="*/ 573402 w 759216"/>
                <a:gd name="connsiteY2" fmla="*/ 347376 h 975427"/>
                <a:gd name="connsiteX3" fmla="*/ 749495 w 759216"/>
                <a:gd name="connsiteY3" fmla="*/ 596399 h 975427"/>
                <a:gd name="connsiteX4" fmla="*/ 271987 w 759216"/>
                <a:gd name="connsiteY4" fmla="*/ 960191 h 975427"/>
                <a:gd name="connsiteX5" fmla="*/ 9 w 759216"/>
                <a:gd name="connsiteY5" fmla="*/ 481207 h 97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216" h="975427">
                  <a:moveTo>
                    <a:pt x="9" y="481207"/>
                  </a:moveTo>
                  <a:cubicBezTo>
                    <a:pt x="-1202" y="321744"/>
                    <a:pt x="126231" y="-38822"/>
                    <a:pt x="264720" y="3415"/>
                  </a:cubicBezTo>
                  <a:cubicBezTo>
                    <a:pt x="403209" y="45652"/>
                    <a:pt x="501001" y="267744"/>
                    <a:pt x="573402" y="347376"/>
                  </a:cubicBezTo>
                  <a:cubicBezTo>
                    <a:pt x="645803" y="427008"/>
                    <a:pt x="799190" y="467342"/>
                    <a:pt x="749495" y="596399"/>
                  </a:cubicBezTo>
                  <a:cubicBezTo>
                    <a:pt x="699800" y="725456"/>
                    <a:pt x="540094" y="1049093"/>
                    <a:pt x="271987" y="960191"/>
                  </a:cubicBezTo>
                  <a:cubicBezTo>
                    <a:pt x="3880" y="871289"/>
                    <a:pt x="1220" y="640670"/>
                    <a:pt x="9" y="481207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1" name="70 Elipse"/>
            <p:cNvSpPr/>
            <p:nvPr userDrawn="1"/>
          </p:nvSpPr>
          <p:spPr>
            <a:xfrm rot="21446692">
              <a:off x="2512993" y="1575439"/>
              <a:ext cx="720000" cy="72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4" name="73 Elipse"/>
            <p:cNvSpPr/>
            <p:nvPr userDrawn="1"/>
          </p:nvSpPr>
          <p:spPr>
            <a:xfrm rot="21446692">
              <a:off x="1995365" y="2152648"/>
              <a:ext cx="540000" cy="54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5" name="27 Rectángulo"/>
            <p:cNvSpPr/>
            <p:nvPr userDrawn="1"/>
          </p:nvSpPr>
          <p:spPr>
            <a:xfrm rot="21446692">
              <a:off x="1700546" y="3201648"/>
              <a:ext cx="611060" cy="411370"/>
            </a:xfrm>
            <a:custGeom>
              <a:avLst/>
              <a:gdLst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792088 w 792088"/>
                <a:gd name="connsiteY2" fmla="*/ 576064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325363 w 792088"/>
                <a:gd name="connsiteY2" fmla="*/ 380802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90352"/>
                <a:gd name="connsiteX1" fmla="*/ 792088 w 792088"/>
                <a:gd name="connsiteY1" fmla="*/ 0 h 590352"/>
                <a:gd name="connsiteX2" fmla="*/ 563488 w 792088"/>
                <a:gd name="connsiteY2" fmla="*/ 590352 h 590352"/>
                <a:gd name="connsiteX3" fmla="*/ 0 w 792088"/>
                <a:gd name="connsiteY3" fmla="*/ 576064 h 590352"/>
                <a:gd name="connsiteX4" fmla="*/ 0 w 792088"/>
                <a:gd name="connsiteY4" fmla="*/ 0 h 590352"/>
                <a:gd name="connsiteX0" fmla="*/ 0 w 563488"/>
                <a:gd name="connsiteY0" fmla="*/ 0 h 590352"/>
                <a:gd name="connsiteX1" fmla="*/ 434901 w 563488"/>
                <a:gd name="connsiteY1" fmla="*/ 0 h 590352"/>
                <a:gd name="connsiteX2" fmla="*/ 563488 w 563488"/>
                <a:gd name="connsiteY2" fmla="*/ 590352 h 590352"/>
                <a:gd name="connsiteX3" fmla="*/ 0 w 563488"/>
                <a:gd name="connsiteY3" fmla="*/ 576064 h 590352"/>
                <a:gd name="connsiteX4" fmla="*/ 0 w 563488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4762 w 834951"/>
                <a:gd name="connsiteY0" fmla="*/ 952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9526 h 557015"/>
                <a:gd name="connsiteX0" fmla="*/ 4762 w 834951"/>
                <a:gd name="connsiteY0" fmla="*/ 2857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2857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47490"/>
                <a:gd name="connsiteX1" fmla="*/ 835409 w 835409"/>
                <a:gd name="connsiteY1" fmla="*/ 0 h 547490"/>
                <a:gd name="connsiteX2" fmla="*/ 535371 w 835409"/>
                <a:gd name="connsiteY2" fmla="*/ 547490 h 547490"/>
                <a:gd name="connsiteX3" fmla="*/ 458 w 835409"/>
                <a:gd name="connsiteY3" fmla="*/ 542727 h 547490"/>
                <a:gd name="connsiteX4" fmla="*/ 458 w 835409"/>
                <a:gd name="connsiteY4" fmla="*/ 9526 h 547490"/>
                <a:gd name="connsiteX0" fmla="*/ 458 w 835409"/>
                <a:gd name="connsiteY0" fmla="*/ 10014 h 547978"/>
                <a:gd name="connsiteX1" fmla="*/ 835409 w 835409"/>
                <a:gd name="connsiteY1" fmla="*/ 488 h 547978"/>
                <a:gd name="connsiteX2" fmla="*/ 535371 w 835409"/>
                <a:gd name="connsiteY2" fmla="*/ 547978 h 547978"/>
                <a:gd name="connsiteX3" fmla="*/ 458 w 835409"/>
                <a:gd name="connsiteY3" fmla="*/ 543215 h 547978"/>
                <a:gd name="connsiteX4" fmla="*/ 458 w 835409"/>
                <a:gd name="connsiteY4" fmla="*/ 10014 h 547978"/>
                <a:gd name="connsiteX0" fmla="*/ 458 w 835558"/>
                <a:gd name="connsiteY0" fmla="*/ 9526 h 547490"/>
                <a:gd name="connsiteX1" fmla="*/ 835409 w 835558"/>
                <a:gd name="connsiteY1" fmla="*/ 0 h 547490"/>
                <a:gd name="connsiteX2" fmla="*/ 535371 w 835558"/>
                <a:gd name="connsiteY2" fmla="*/ 547490 h 547490"/>
                <a:gd name="connsiteX3" fmla="*/ 458 w 835558"/>
                <a:gd name="connsiteY3" fmla="*/ 542727 h 547490"/>
                <a:gd name="connsiteX4" fmla="*/ 458 w 835558"/>
                <a:gd name="connsiteY4" fmla="*/ 9526 h 547490"/>
                <a:gd name="connsiteX0" fmla="*/ 458 w 838755"/>
                <a:gd name="connsiteY0" fmla="*/ 9526 h 554160"/>
                <a:gd name="connsiteX1" fmla="*/ 835409 w 838755"/>
                <a:gd name="connsiteY1" fmla="*/ 0 h 554160"/>
                <a:gd name="connsiteX2" fmla="*/ 802249 w 838755"/>
                <a:gd name="connsiteY2" fmla="*/ 554160 h 554160"/>
                <a:gd name="connsiteX3" fmla="*/ 458 w 838755"/>
                <a:gd name="connsiteY3" fmla="*/ 542727 h 554160"/>
                <a:gd name="connsiteX4" fmla="*/ 458 w 838755"/>
                <a:gd name="connsiteY4" fmla="*/ 9526 h 554160"/>
                <a:gd name="connsiteX0" fmla="*/ 62 w 864067"/>
                <a:gd name="connsiteY0" fmla="*/ 0 h 572291"/>
                <a:gd name="connsiteX1" fmla="*/ 860721 w 864067"/>
                <a:gd name="connsiteY1" fmla="*/ 18131 h 572291"/>
                <a:gd name="connsiteX2" fmla="*/ 827561 w 864067"/>
                <a:gd name="connsiteY2" fmla="*/ 572291 h 572291"/>
                <a:gd name="connsiteX3" fmla="*/ 25770 w 864067"/>
                <a:gd name="connsiteY3" fmla="*/ 560858 h 572291"/>
                <a:gd name="connsiteX4" fmla="*/ 62 w 864067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305135 w 864012"/>
                <a:gd name="connsiteY3" fmla="*/ 493542 h 572291"/>
                <a:gd name="connsiteX4" fmla="*/ 7 w 864012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295706 w 864012"/>
                <a:gd name="connsiteY3" fmla="*/ 552816 h 572291"/>
                <a:gd name="connsiteX4" fmla="*/ 7 w 864012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05" h="572291">
                  <a:moveTo>
                    <a:pt x="0" y="0"/>
                  </a:moveTo>
                  <a:lnTo>
                    <a:pt x="860659" y="18131"/>
                  </a:lnTo>
                  <a:cubicBezTo>
                    <a:pt x="868093" y="210621"/>
                    <a:pt x="865600" y="315181"/>
                    <a:pt x="827499" y="572291"/>
                  </a:cubicBezTo>
                  <a:lnTo>
                    <a:pt x="295699" y="552816"/>
                  </a:lnTo>
                  <a:cubicBezTo>
                    <a:pt x="297286" y="375082"/>
                    <a:pt x="206836" y="40978"/>
                    <a:pt x="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  <a:effec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6" name="75 Elipse"/>
            <p:cNvSpPr/>
            <p:nvPr userDrawn="1"/>
          </p:nvSpPr>
          <p:spPr>
            <a:xfrm rot="21446692">
              <a:off x="1642171" y="2733959"/>
              <a:ext cx="414720" cy="41472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2" name="26 Rectángulo"/>
            <p:cNvSpPr/>
            <p:nvPr userDrawn="1"/>
          </p:nvSpPr>
          <p:spPr>
            <a:xfrm rot="21446692">
              <a:off x="1917930" y="2747922"/>
              <a:ext cx="882706" cy="1343310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2"/>
                </a:solidFill>
              </a:endParaRPr>
            </a:p>
          </p:txBody>
        </p:sp>
        <p:sp>
          <p:nvSpPr>
            <p:cNvPr id="73" name="26 Rectángulo"/>
            <p:cNvSpPr/>
            <p:nvPr userDrawn="1"/>
          </p:nvSpPr>
          <p:spPr>
            <a:xfrm rot="21446692">
              <a:off x="2243275" y="2388128"/>
              <a:ext cx="1103383" cy="1679138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3" name="2 Rectángulo"/>
          <p:cNvSpPr/>
          <p:nvPr userDrawn="1"/>
        </p:nvSpPr>
        <p:spPr>
          <a:xfrm>
            <a:off x="0" y="1707837"/>
            <a:ext cx="9144000" cy="396044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2" y="70807"/>
            <a:ext cx="1512000" cy="59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221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n 26"/>
          <p:cNvPicPr/>
          <p:nvPr userDrawn="1"/>
        </p:nvPicPr>
        <p:blipFill rotWithShape="1">
          <a:blip r:embed="rId1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12360" y="188640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1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6" t="36557" r="75947" b="41362"/>
          <a:stretch/>
        </p:blipFill>
        <p:spPr bwMode="auto">
          <a:xfrm>
            <a:off x="0" y="-10565"/>
            <a:ext cx="1547066" cy="5801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v="urn:schemas-microsoft-com:mac:vml" xmlns:mc="http://schemas.openxmlformats.org/markup-compatibility/2006" xmlns:mo="http://schemas.microsoft.com/office/mac/office/2008/main" xmlns:wpc="http://schemas.microsoft.com/office/word/2010/wordprocessingCanvas"/>
            </a:ext>
          </a:extLst>
        </p:spPr>
      </p:pic>
      <p:sp>
        <p:nvSpPr>
          <p:cNvPr id="28" name="2055 Rectángulo"/>
          <p:cNvSpPr/>
          <p:nvPr userDrawn="1"/>
        </p:nvSpPr>
        <p:spPr>
          <a:xfrm>
            <a:off x="1637144" y="128700"/>
            <a:ext cx="4158992" cy="326232"/>
          </a:xfrm>
          <a:custGeom>
            <a:avLst/>
            <a:gdLst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224136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188417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47625 w 1224136"/>
              <a:gd name="connsiteY0" fmla="*/ 0 h 121766"/>
              <a:gd name="connsiteX1" fmla="*/ 1224136 w 1224136"/>
              <a:gd name="connsiteY1" fmla="*/ 2381 h 121766"/>
              <a:gd name="connsiteX2" fmla="*/ 1188417 w 1224136"/>
              <a:gd name="connsiteY2" fmla="*/ 121766 h 121766"/>
              <a:gd name="connsiteX3" fmla="*/ 0 w 1224136"/>
              <a:gd name="connsiteY3" fmla="*/ 121766 h 121766"/>
              <a:gd name="connsiteX4" fmla="*/ 47625 w 1224136"/>
              <a:gd name="connsiteY4" fmla="*/ 0 h 12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4136" h="121766">
                <a:moveTo>
                  <a:pt x="47625" y="0"/>
                </a:moveTo>
                <a:lnTo>
                  <a:pt x="1224136" y="2381"/>
                </a:lnTo>
                <a:lnTo>
                  <a:pt x="1188417" y="121766"/>
                </a:lnTo>
                <a:lnTo>
                  <a:pt x="0" y="121766"/>
                </a:lnTo>
                <a:lnTo>
                  <a:pt x="4762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101 CuadroTexto"/>
          <p:cNvSpPr txBox="1"/>
          <p:nvPr userDrawn="1"/>
        </p:nvSpPr>
        <p:spPr>
          <a:xfrm>
            <a:off x="1691680" y="116632"/>
            <a:ext cx="4824536" cy="338554"/>
          </a:xfrm>
          <a:custGeom>
            <a:avLst/>
            <a:gdLst>
              <a:gd name="connsiteX0" fmla="*/ 0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0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216364 w 1411626"/>
              <a:gd name="connsiteY2" fmla="*/ 267474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1626" h="276999">
                <a:moveTo>
                  <a:pt x="85725" y="0"/>
                </a:moveTo>
                <a:lnTo>
                  <a:pt x="1411626" y="0"/>
                </a:lnTo>
                <a:lnTo>
                  <a:pt x="1216364" y="267474"/>
                </a:lnTo>
                <a:lnTo>
                  <a:pt x="0" y="276999"/>
                </a:lnTo>
                <a:lnTo>
                  <a:pt x="85725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r>
              <a:rPr lang="es-MX" sz="1600" b="1" i="1" baseline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Departamento de Operación e Inversión</a:t>
            </a:r>
            <a:endParaRPr lang="es-MX" sz="1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68 Grupo"/>
          <p:cNvGrpSpPr>
            <a:grpSpLocks noChangeAspect="1"/>
          </p:cNvGrpSpPr>
          <p:nvPr userDrawn="1"/>
        </p:nvGrpSpPr>
        <p:grpSpPr>
          <a:xfrm>
            <a:off x="8459134" y="5949280"/>
            <a:ext cx="577362" cy="792088"/>
            <a:chOff x="1546123" y="1575439"/>
            <a:chExt cx="1800535" cy="2539433"/>
          </a:xfrm>
          <a:solidFill>
            <a:srgbClr val="BEB2CE"/>
          </a:solidFill>
        </p:grpSpPr>
        <p:sp>
          <p:nvSpPr>
            <p:cNvPr id="15" name="13 Elipse"/>
            <p:cNvSpPr/>
            <p:nvPr userDrawn="1"/>
          </p:nvSpPr>
          <p:spPr>
            <a:xfrm rot="20317111">
              <a:off x="1546123" y="3139445"/>
              <a:ext cx="759216" cy="975427"/>
            </a:xfrm>
            <a:custGeom>
              <a:avLst/>
              <a:gdLst>
                <a:gd name="connsiteX0" fmla="*/ 0 w 699116"/>
                <a:gd name="connsiteY0" fmla="*/ 485489 h 970977"/>
                <a:gd name="connsiteX1" fmla="*/ 349558 w 699116"/>
                <a:gd name="connsiteY1" fmla="*/ 0 h 970977"/>
                <a:gd name="connsiteX2" fmla="*/ 699116 w 699116"/>
                <a:gd name="connsiteY2" fmla="*/ 485489 h 970977"/>
                <a:gd name="connsiteX3" fmla="*/ 349558 w 699116"/>
                <a:gd name="connsiteY3" fmla="*/ 970978 h 970977"/>
                <a:gd name="connsiteX4" fmla="*/ 0 w 699116"/>
                <a:gd name="connsiteY4" fmla="*/ 485489 h 970977"/>
                <a:gd name="connsiteX0" fmla="*/ 0 w 699116"/>
                <a:gd name="connsiteY0" fmla="*/ 494821 h 980310"/>
                <a:gd name="connsiteX1" fmla="*/ 349558 w 699116"/>
                <a:gd name="connsiteY1" fmla="*/ 9332 h 980310"/>
                <a:gd name="connsiteX2" fmla="*/ 699116 w 699116"/>
                <a:gd name="connsiteY2" fmla="*/ 494821 h 980310"/>
                <a:gd name="connsiteX3" fmla="*/ 349558 w 699116"/>
                <a:gd name="connsiteY3" fmla="*/ 980310 h 980310"/>
                <a:gd name="connsiteX4" fmla="*/ 0 w 699116"/>
                <a:gd name="connsiteY4" fmla="*/ 494821 h 980310"/>
                <a:gd name="connsiteX0" fmla="*/ 0 w 699116"/>
                <a:gd name="connsiteY0" fmla="*/ 464783 h 950272"/>
                <a:gd name="connsiteX1" fmla="*/ 352124 w 699116"/>
                <a:gd name="connsiteY1" fmla="*/ 7576 h 950272"/>
                <a:gd name="connsiteX2" fmla="*/ 699116 w 699116"/>
                <a:gd name="connsiteY2" fmla="*/ 464783 h 950272"/>
                <a:gd name="connsiteX3" fmla="*/ 349558 w 699116"/>
                <a:gd name="connsiteY3" fmla="*/ 950272 h 950272"/>
                <a:gd name="connsiteX4" fmla="*/ 0 w 699116"/>
                <a:gd name="connsiteY4" fmla="*/ 464783 h 950272"/>
                <a:gd name="connsiteX0" fmla="*/ 1094 w 700210"/>
                <a:gd name="connsiteY0" fmla="*/ 489880 h 975369"/>
                <a:gd name="connsiteX1" fmla="*/ 288175 w 700210"/>
                <a:gd name="connsiteY1" fmla="*/ 7207 h 975369"/>
                <a:gd name="connsiteX2" fmla="*/ 700210 w 700210"/>
                <a:gd name="connsiteY2" fmla="*/ 489880 h 975369"/>
                <a:gd name="connsiteX3" fmla="*/ 350652 w 700210"/>
                <a:gd name="connsiteY3" fmla="*/ 975369 h 975369"/>
                <a:gd name="connsiteX4" fmla="*/ 1094 w 700210"/>
                <a:gd name="connsiteY4" fmla="*/ 489880 h 975369"/>
                <a:gd name="connsiteX0" fmla="*/ 1094 w 700210"/>
                <a:gd name="connsiteY0" fmla="*/ 489880 h 987867"/>
                <a:gd name="connsiteX1" fmla="*/ 288175 w 700210"/>
                <a:gd name="connsiteY1" fmla="*/ 7207 h 987867"/>
                <a:gd name="connsiteX2" fmla="*/ 700210 w 700210"/>
                <a:gd name="connsiteY2" fmla="*/ 489880 h 987867"/>
                <a:gd name="connsiteX3" fmla="*/ 350652 w 700210"/>
                <a:gd name="connsiteY3" fmla="*/ 975369 h 987867"/>
                <a:gd name="connsiteX4" fmla="*/ 1094 w 700210"/>
                <a:gd name="connsiteY4" fmla="*/ 489880 h 987867"/>
                <a:gd name="connsiteX0" fmla="*/ 269 w 699385"/>
                <a:gd name="connsiteY0" fmla="*/ 489880 h 988109"/>
                <a:gd name="connsiteX1" fmla="*/ 287350 w 699385"/>
                <a:gd name="connsiteY1" fmla="*/ 7207 h 988109"/>
                <a:gd name="connsiteX2" fmla="*/ 699385 w 699385"/>
                <a:gd name="connsiteY2" fmla="*/ 489880 h 988109"/>
                <a:gd name="connsiteX3" fmla="*/ 315632 w 699385"/>
                <a:gd name="connsiteY3" fmla="*/ 975620 h 988109"/>
                <a:gd name="connsiteX4" fmla="*/ 269 w 699385"/>
                <a:gd name="connsiteY4" fmla="*/ 489880 h 988109"/>
                <a:gd name="connsiteX0" fmla="*/ 227 w 699343"/>
                <a:gd name="connsiteY0" fmla="*/ 482908 h 981137"/>
                <a:gd name="connsiteX1" fmla="*/ 287308 w 699343"/>
                <a:gd name="connsiteY1" fmla="*/ 235 h 981137"/>
                <a:gd name="connsiteX2" fmla="*/ 699343 w 699343"/>
                <a:gd name="connsiteY2" fmla="*/ 482908 h 981137"/>
                <a:gd name="connsiteX3" fmla="*/ 315590 w 699343"/>
                <a:gd name="connsiteY3" fmla="*/ 968648 h 981137"/>
                <a:gd name="connsiteX4" fmla="*/ 227 w 699343"/>
                <a:gd name="connsiteY4" fmla="*/ 482908 h 981137"/>
                <a:gd name="connsiteX0" fmla="*/ 397 w 699513"/>
                <a:gd name="connsiteY0" fmla="*/ 445160 h 943389"/>
                <a:gd name="connsiteX1" fmla="*/ 279500 w 699513"/>
                <a:gd name="connsiteY1" fmla="*/ 280 h 943389"/>
                <a:gd name="connsiteX2" fmla="*/ 699513 w 699513"/>
                <a:gd name="connsiteY2" fmla="*/ 445160 h 943389"/>
                <a:gd name="connsiteX3" fmla="*/ 315760 w 699513"/>
                <a:gd name="connsiteY3" fmla="*/ 930900 h 943389"/>
                <a:gd name="connsiteX4" fmla="*/ 397 w 699513"/>
                <a:gd name="connsiteY4" fmla="*/ 445160 h 943389"/>
                <a:gd name="connsiteX0" fmla="*/ 2264 w 701380"/>
                <a:gd name="connsiteY0" fmla="*/ 473155 h 971384"/>
                <a:gd name="connsiteX1" fmla="*/ 244606 w 701380"/>
                <a:gd name="connsiteY1" fmla="*/ 244 h 971384"/>
                <a:gd name="connsiteX2" fmla="*/ 701380 w 701380"/>
                <a:gd name="connsiteY2" fmla="*/ 473155 h 971384"/>
                <a:gd name="connsiteX3" fmla="*/ 317627 w 701380"/>
                <a:gd name="connsiteY3" fmla="*/ 958895 h 971384"/>
                <a:gd name="connsiteX4" fmla="*/ 2264 w 701380"/>
                <a:gd name="connsiteY4" fmla="*/ 473155 h 971384"/>
                <a:gd name="connsiteX0" fmla="*/ 542 w 699658"/>
                <a:gd name="connsiteY0" fmla="*/ 501660 h 999889"/>
                <a:gd name="connsiteX1" fmla="*/ 274513 w 699658"/>
                <a:gd name="connsiteY1" fmla="*/ 216 h 999889"/>
                <a:gd name="connsiteX2" fmla="*/ 699658 w 699658"/>
                <a:gd name="connsiteY2" fmla="*/ 501660 h 999889"/>
                <a:gd name="connsiteX3" fmla="*/ 315905 w 699658"/>
                <a:gd name="connsiteY3" fmla="*/ 987400 h 999889"/>
                <a:gd name="connsiteX4" fmla="*/ 542 w 699658"/>
                <a:gd name="connsiteY4" fmla="*/ 501660 h 999889"/>
                <a:gd name="connsiteX0" fmla="*/ 881 w 699997"/>
                <a:gd name="connsiteY0" fmla="*/ 478032 h 976261"/>
                <a:gd name="connsiteX1" fmla="*/ 265592 w 699997"/>
                <a:gd name="connsiteY1" fmla="*/ 240 h 976261"/>
                <a:gd name="connsiteX2" fmla="*/ 699997 w 699997"/>
                <a:gd name="connsiteY2" fmla="*/ 478032 h 976261"/>
                <a:gd name="connsiteX3" fmla="*/ 316244 w 699997"/>
                <a:gd name="connsiteY3" fmla="*/ 963772 h 976261"/>
                <a:gd name="connsiteX4" fmla="*/ 881 w 699997"/>
                <a:gd name="connsiteY4" fmla="*/ 478032 h 976261"/>
                <a:gd name="connsiteX0" fmla="*/ 881 w 717771"/>
                <a:gd name="connsiteY0" fmla="*/ 486744 h 981607"/>
                <a:gd name="connsiteX1" fmla="*/ 265592 w 717771"/>
                <a:gd name="connsiteY1" fmla="*/ 8952 h 981607"/>
                <a:gd name="connsiteX2" fmla="*/ 614412 w 717771"/>
                <a:gd name="connsiteY2" fmla="*/ 198144 h 981607"/>
                <a:gd name="connsiteX3" fmla="*/ 699997 w 717771"/>
                <a:gd name="connsiteY3" fmla="*/ 486744 h 981607"/>
                <a:gd name="connsiteX4" fmla="*/ 316244 w 717771"/>
                <a:gd name="connsiteY4" fmla="*/ 972484 h 981607"/>
                <a:gd name="connsiteX5" fmla="*/ 881 w 717771"/>
                <a:gd name="connsiteY5" fmla="*/ 486744 h 981607"/>
                <a:gd name="connsiteX0" fmla="*/ 291 w 712470"/>
                <a:gd name="connsiteY0" fmla="*/ 479026 h 973889"/>
                <a:gd name="connsiteX1" fmla="*/ 265002 w 712470"/>
                <a:gd name="connsiteY1" fmla="*/ 1234 h 973889"/>
                <a:gd name="connsiteX2" fmla="*/ 573684 w 712470"/>
                <a:gd name="connsiteY2" fmla="*/ 345195 h 973889"/>
                <a:gd name="connsiteX3" fmla="*/ 699407 w 712470"/>
                <a:gd name="connsiteY3" fmla="*/ 479026 h 973889"/>
                <a:gd name="connsiteX4" fmla="*/ 315654 w 712470"/>
                <a:gd name="connsiteY4" fmla="*/ 964766 h 973889"/>
                <a:gd name="connsiteX5" fmla="*/ 291 w 712470"/>
                <a:gd name="connsiteY5" fmla="*/ 479026 h 973889"/>
                <a:gd name="connsiteX0" fmla="*/ 377 w 712556"/>
                <a:gd name="connsiteY0" fmla="*/ 481215 h 976078"/>
                <a:gd name="connsiteX1" fmla="*/ 265088 w 712556"/>
                <a:gd name="connsiteY1" fmla="*/ 3423 h 976078"/>
                <a:gd name="connsiteX2" fmla="*/ 573770 w 712556"/>
                <a:gd name="connsiteY2" fmla="*/ 347384 h 976078"/>
                <a:gd name="connsiteX3" fmla="*/ 699493 w 712556"/>
                <a:gd name="connsiteY3" fmla="*/ 481215 h 976078"/>
                <a:gd name="connsiteX4" fmla="*/ 315740 w 712556"/>
                <a:gd name="connsiteY4" fmla="*/ 966955 h 976078"/>
                <a:gd name="connsiteX5" fmla="*/ 377 w 712556"/>
                <a:gd name="connsiteY5" fmla="*/ 481215 h 976078"/>
                <a:gd name="connsiteX0" fmla="*/ 377 w 759584"/>
                <a:gd name="connsiteY0" fmla="*/ 481215 h 967959"/>
                <a:gd name="connsiteX1" fmla="*/ 265088 w 759584"/>
                <a:gd name="connsiteY1" fmla="*/ 3423 h 967959"/>
                <a:gd name="connsiteX2" fmla="*/ 573770 w 759584"/>
                <a:gd name="connsiteY2" fmla="*/ 347384 h 967959"/>
                <a:gd name="connsiteX3" fmla="*/ 749863 w 759584"/>
                <a:gd name="connsiteY3" fmla="*/ 596407 h 967959"/>
                <a:gd name="connsiteX4" fmla="*/ 315740 w 759584"/>
                <a:gd name="connsiteY4" fmla="*/ 966955 h 967959"/>
                <a:gd name="connsiteX5" fmla="*/ 377 w 759584"/>
                <a:gd name="connsiteY5" fmla="*/ 481215 h 967959"/>
                <a:gd name="connsiteX0" fmla="*/ 377 w 759584"/>
                <a:gd name="connsiteY0" fmla="*/ 481215 h 981935"/>
                <a:gd name="connsiteX1" fmla="*/ 265088 w 759584"/>
                <a:gd name="connsiteY1" fmla="*/ 3423 h 981935"/>
                <a:gd name="connsiteX2" fmla="*/ 573770 w 759584"/>
                <a:gd name="connsiteY2" fmla="*/ 347384 h 981935"/>
                <a:gd name="connsiteX3" fmla="*/ 749863 w 759584"/>
                <a:gd name="connsiteY3" fmla="*/ 596407 h 981935"/>
                <a:gd name="connsiteX4" fmla="*/ 315740 w 759584"/>
                <a:gd name="connsiteY4" fmla="*/ 966955 h 981935"/>
                <a:gd name="connsiteX5" fmla="*/ 377 w 759584"/>
                <a:gd name="connsiteY5" fmla="*/ 481215 h 981935"/>
                <a:gd name="connsiteX0" fmla="*/ 9 w 759216"/>
                <a:gd name="connsiteY0" fmla="*/ 481207 h 975427"/>
                <a:gd name="connsiteX1" fmla="*/ 264720 w 759216"/>
                <a:gd name="connsiteY1" fmla="*/ 3415 h 975427"/>
                <a:gd name="connsiteX2" fmla="*/ 573402 w 759216"/>
                <a:gd name="connsiteY2" fmla="*/ 347376 h 975427"/>
                <a:gd name="connsiteX3" fmla="*/ 749495 w 759216"/>
                <a:gd name="connsiteY3" fmla="*/ 596399 h 975427"/>
                <a:gd name="connsiteX4" fmla="*/ 271987 w 759216"/>
                <a:gd name="connsiteY4" fmla="*/ 960191 h 975427"/>
                <a:gd name="connsiteX5" fmla="*/ 9 w 759216"/>
                <a:gd name="connsiteY5" fmla="*/ 481207 h 97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216" h="975427">
                  <a:moveTo>
                    <a:pt x="9" y="481207"/>
                  </a:moveTo>
                  <a:cubicBezTo>
                    <a:pt x="-1202" y="321744"/>
                    <a:pt x="126231" y="-38822"/>
                    <a:pt x="264720" y="3415"/>
                  </a:cubicBezTo>
                  <a:cubicBezTo>
                    <a:pt x="403209" y="45652"/>
                    <a:pt x="501001" y="267744"/>
                    <a:pt x="573402" y="347376"/>
                  </a:cubicBezTo>
                  <a:cubicBezTo>
                    <a:pt x="645803" y="427008"/>
                    <a:pt x="799190" y="467342"/>
                    <a:pt x="749495" y="596399"/>
                  </a:cubicBezTo>
                  <a:cubicBezTo>
                    <a:pt x="699800" y="725456"/>
                    <a:pt x="540094" y="1049093"/>
                    <a:pt x="271987" y="960191"/>
                  </a:cubicBezTo>
                  <a:cubicBezTo>
                    <a:pt x="3880" y="871289"/>
                    <a:pt x="1220" y="640670"/>
                    <a:pt x="9" y="481207"/>
                  </a:cubicBezTo>
                  <a:close/>
                </a:path>
              </a:pathLst>
            </a:custGeom>
            <a:grpFill/>
            <a:ln w="2222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" name="70 Elipse"/>
            <p:cNvSpPr/>
            <p:nvPr userDrawn="1"/>
          </p:nvSpPr>
          <p:spPr>
            <a:xfrm rot="21446692">
              <a:off x="2512993" y="1575439"/>
              <a:ext cx="720000" cy="720000"/>
            </a:xfrm>
            <a:prstGeom prst="ellipse">
              <a:avLst/>
            </a:prstGeom>
            <a:grpFill/>
            <a:ln w="2222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7" name="73 Elipse"/>
            <p:cNvSpPr/>
            <p:nvPr userDrawn="1"/>
          </p:nvSpPr>
          <p:spPr>
            <a:xfrm rot="21446692">
              <a:off x="1995365" y="2152648"/>
              <a:ext cx="540000" cy="540000"/>
            </a:xfrm>
            <a:prstGeom prst="ellipse">
              <a:avLst/>
            </a:prstGeom>
            <a:grpFill/>
            <a:ln w="2222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" name="27 Rectángulo"/>
            <p:cNvSpPr/>
            <p:nvPr userDrawn="1"/>
          </p:nvSpPr>
          <p:spPr>
            <a:xfrm rot="21446692">
              <a:off x="1700546" y="3201648"/>
              <a:ext cx="611060" cy="411370"/>
            </a:xfrm>
            <a:custGeom>
              <a:avLst/>
              <a:gdLst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792088 w 792088"/>
                <a:gd name="connsiteY2" fmla="*/ 576064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325363 w 792088"/>
                <a:gd name="connsiteY2" fmla="*/ 380802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90352"/>
                <a:gd name="connsiteX1" fmla="*/ 792088 w 792088"/>
                <a:gd name="connsiteY1" fmla="*/ 0 h 590352"/>
                <a:gd name="connsiteX2" fmla="*/ 563488 w 792088"/>
                <a:gd name="connsiteY2" fmla="*/ 590352 h 590352"/>
                <a:gd name="connsiteX3" fmla="*/ 0 w 792088"/>
                <a:gd name="connsiteY3" fmla="*/ 576064 h 590352"/>
                <a:gd name="connsiteX4" fmla="*/ 0 w 792088"/>
                <a:gd name="connsiteY4" fmla="*/ 0 h 590352"/>
                <a:gd name="connsiteX0" fmla="*/ 0 w 563488"/>
                <a:gd name="connsiteY0" fmla="*/ 0 h 590352"/>
                <a:gd name="connsiteX1" fmla="*/ 434901 w 563488"/>
                <a:gd name="connsiteY1" fmla="*/ 0 h 590352"/>
                <a:gd name="connsiteX2" fmla="*/ 563488 w 563488"/>
                <a:gd name="connsiteY2" fmla="*/ 590352 h 590352"/>
                <a:gd name="connsiteX3" fmla="*/ 0 w 563488"/>
                <a:gd name="connsiteY3" fmla="*/ 576064 h 590352"/>
                <a:gd name="connsiteX4" fmla="*/ 0 w 563488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4762 w 834951"/>
                <a:gd name="connsiteY0" fmla="*/ 952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9526 h 557015"/>
                <a:gd name="connsiteX0" fmla="*/ 4762 w 834951"/>
                <a:gd name="connsiteY0" fmla="*/ 2857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2857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47490"/>
                <a:gd name="connsiteX1" fmla="*/ 835409 w 835409"/>
                <a:gd name="connsiteY1" fmla="*/ 0 h 547490"/>
                <a:gd name="connsiteX2" fmla="*/ 535371 w 835409"/>
                <a:gd name="connsiteY2" fmla="*/ 547490 h 547490"/>
                <a:gd name="connsiteX3" fmla="*/ 458 w 835409"/>
                <a:gd name="connsiteY3" fmla="*/ 542727 h 547490"/>
                <a:gd name="connsiteX4" fmla="*/ 458 w 835409"/>
                <a:gd name="connsiteY4" fmla="*/ 9526 h 547490"/>
                <a:gd name="connsiteX0" fmla="*/ 458 w 835409"/>
                <a:gd name="connsiteY0" fmla="*/ 10014 h 547978"/>
                <a:gd name="connsiteX1" fmla="*/ 835409 w 835409"/>
                <a:gd name="connsiteY1" fmla="*/ 488 h 547978"/>
                <a:gd name="connsiteX2" fmla="*/ 535371 w 835409"/>
                <a:gd name="connsiteY2" fmla="*/ 547978 h 547978"/>
                <a:gd name="connsiteX3" fmla="*/ 458 w 835409"/>
                <a:gd name="connsiteY3" fmla="*/ 543215 h 547978"/>
                <a:gd name="connsiteX4" fmla="*/ 458 w 835409"/>
                <a:gd name="connsiteY4" fmla="*/ 10014 h 547978"/>
                <a:gd name="connsiteX0" fmla="*/ 458 w 835558"/>
                <a:gd name="connsiteY0" fmla="*/ 9526 h 547490"/>
                <a:gd name="connsiteX1" fmla="*/ 835409 w 835558"/>
                <a:gd name="connsiteY1" fmla="*/ 0 h 547490"/>
                <a:gd name="connsiteX2" fmla="*/ 535371 w 835558"/>
                <a:gd name="connsiteY2" fmla="*/ 547490 h 547490"/>
                <a:gd name="connsiteX3" fmla="*/ 458 w 835558"/>
                <a:gd name="connsiteY3" fmla="*/ 542727 h 547490"/>
                <a:gd name="connsiteX4" fmla="*/ 458 w 835558"/>
                <a:gd name="connsiteY4" fmla="*/ 9526 h 547490"/>
                <a:gd name="connsiteX0" fmla="*/ 458 w 838755"/>
                <a:gd name="connsiteY0" fmla="*/ 9526 h 554160"/>
                <a:gd name="connsiteX1" fmla="*/ 835409 w 838755"/>
                <a:gd name="connsiteY1" fmla="*/ 0 h 554160"/>
                <a:gd name="connsiteX2" fmla="*/ 802249 w 838755"/>
                <a:gd name="connsiteY2" fmla="*/ 554160 h 554160"/>
                <a:gd name="connsiteX3" fmla="*/ 458 w 838755"/>
                <a:gd name="connsiteY3" fmla="*/ 542727 h 554160"/>
                <a:gd name="connsiteX4" fmla="*/ 458 w 838755"/>
                <a:gd name="connsiteY4" fmla="*/ 9526 h 554160"/>
                <a:gd name="connsiteX0" fmla="*/ 62 w 864067"/>
                <a:gd name="connsiteY0" fmla="*/ 0 h 572291"/>
                <a:gd name="connsiteX1" fmla="*/ 860721 w 864067"/>
                <a:gd name="connsiteY1" fmla="*/ 18131 h 572291"/>
                <a:gd name="connsiteX2" fmla="*/ 827561 w 864067"/>
                <a:gd name="connsiteY2" fmla="*/ 572291 h 572291"/>
                <a:gd name="connsiteX3" fmla="*/ 25770 w 864067"/>
                <a:gd name="connsiteY3" fmla="*/ 560858 h 572291"/>
                <a:gd name="connsiteX4" fmla="*/ 62 w 864067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305135 w 864012"/>
                <a:gd name="connsiteY3" fmla="*/ 493542 h 572291"/>
                <a:gd name="connsiteX4" fmla="*/ 7 w 864012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295706 w 864012"/>
                <a:gd name="connsiteY3" fmla="*/ 552816 h 572291"/>
                <a:gd name="connsiteX4" fmla="*/ 7 w 864012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05" h="572291">
                  <a:moveTo>
                    <a:pt x="0" y="0"/>
                  </a:moveTo>
                  <a:lnTo>
                    <a:pt x="860659" y="18131"/>
                  </a:lnTo>
                  <a:cubicBezTo>
                    <a:pt x="868093" y="210621"/>
                    <a:pt x="865600" y="315181"/>
                    <a:pt x="827499" y="572291"/>
                  </a:cubicBezTo>
                  <a:lnTo>
                    <a:pt x="295699" y="552816"/>
                  </a:lnTo>
                  <a:cubicBezTo>
                    <a:pt x="297286" y="375082"/>
                    <a:pt x="206836" y="40978"/>
                    <a:pt x="0" y="0"/>
                  </a:cubicBezTo>
                  <a:close/>
                </a:path>
              </a:pathLst>
            </a:custGeom>
            <a:grpFill/>
            <a:ln w="22225">
              <a:solidFill>
                <a:srgbClr val="6D4B99">
                  <a:alpha val="50000"/>
                </a:srgbClr>
              </a:solidFill>
            </a:ln>
            <a:effec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" name="75 Elipse"/>
            <p:cNvSpPr/>
            <p:nvPr userDrawn="1"/>
          </p:nvSpPr>
          <p:spPr>
            <a:xfrm rot="21446692">
              <a:off x="1642171" y="2733959"/>
              <a:ext cx="414720" cy="414720"/>
            </a:xfrm>
            <a:prstGeom prst="ellipse">
              <a:avLst/>
            </a:prstGeom>
            <a:grpFill/>
            <a:ln w="2222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2" name="26 Rectángulo"/>
            <p:cNvSpPr/>
            <p:nvPr userDrawn="1"/>
          </p:nvSpPr>
          <p:spPr>
            <a:xfrm rot="21446692">
              <a:off x="1917930" y="2747922"/>
              <a:ext cx="882706" cy="1343310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222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2"/>
                </a:solidFill>
              </a:endParaRPr>
            </a:p>
          </p:txBody>
        </p:sp>
        <p:sp>
          <p:nvSpPr>
            <p:cNvPr id="23" name="26 Rectángulo"/>
            <p:cNvSpPr/>
            <p:nvPr userDrawn="1"/>
          </p:nvSpPr>
          <p:spPr>
            <a:xfrm rot="21446692">
              <a:off x="2243275" y="2388128"/>
              <a:ext cx="1103383" cy="1679138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222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26" name="2 Rectángulo"/>
          <p:cNvSpPr/>
          <p:nvPr userDrawn="1"/>
        </p:nvSpPr>
        <p:spPr>
          <a:xfrm>
            <a:off x="8225746" y="5833257"/>
            <a:ext cx="902546" cy="98569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2969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 Rectángulo"/>
          <p:cNvSpPr/>
          <p:nvPr userDrawn="1"/>
        </p:nvSpPr>
        <p:spPr>
          <a:xfrm>
            <a:off x="0" y="1858951"/>
            <a:ext cx="9144000" cy="396044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25 Onda"/>
          <p:cNvSpPr/>
          <p:nvPr userDrawn="1"/>
        </p:nvSpPr>
        <p:spPr>
          <a:xfrm flipH="1">
            <a:off x="1376" y="212427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25 Onda"/>
          <p:cNvSpPr/>
          <p:nvPr userDrawn="1"/>
        </p:nvSpPr>
        <p:spPr>
          <a:xfrm flipH="1">
            <a:off x="-1575" y="252115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2055 Rectángulo"/>
          <p:cNvSpPr/>
          <p:nvPr userDrawn="1"/>
        </p:nvSpPr>
        <p:spPr>
          <a:xfrm>
            <a:off x="1763688" y="113115"/>
            <a:ext cx="4158992" cy="326232"/>
          </a:xfrm>
          <a:custGeom>
            <a:avLst/>
            <a:gdLst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224136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188417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47625 w 1224136"/>
              <a:gd name="connsiteY0" fmla="*/ 0 h 121766"/>
              <a:gd name="connsiteX1" fmla="*/ 1224136 w 1224136"/>
              <a:gd name="connsiteY1" fmla="*/ 2381 h 121766"/>
              <a:gd name="connsiteX2" fmla="*/ 1188417 w 1224136"/>
              <a:gd name="connsiteY2" fmla="*/ 121766 h 121766"/>
              <a:gd name="connsiteX3" fmla="*/ 0 w 1224136"/>
              <a:gd name="connsiteY3" fmla="*/ 121766 h 121766"/>
              <a:gd name="connsiteX4" fmla="*/ 47625 w 1224136"/>
              <a:gd name="connsiteY4" fmla="*/ 0 h 12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4136" h="121766">
                <a:moveTo>
                  <a:pt x="47625" y="0"/>
                </a:moveTo>
                <a:lnTo>
                  <a:pt x="1224136" y="2381"/>
                </a:lnTo>
                <a:lnTo>
                  <a:pt x="1188417" y="121766"/>
                </a:lnTo>
                <a:lnTo>
                  <a:pt x="0" y="121766"/>
                </a:lnTo>
                <a:lnTo>
                  <a:pt x="4762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101 CuadroTexto"/>
          <p:cNvSpPr txBox="1"/>
          <p:nvPr userDrawn="1"/>
        </p:nvSpPr>
        <p:spPr>
          <a:xfrm>
            <a:off x="1835696" y="101047"/>
            <a:ext cx="4824536" cy="338554"/>
          </a:xfrm>
          <a:custGeom>
            <a:avLst/>
            <a:gdLst>
              <a:gd name="connsiteX0" fmla="*/ 0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0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216364 w 1411626"/>
              <a:gd name="connsiteY2" fmla="*/ 267474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1626" h="276999">
                <a:moveTo>
                  <a:pt x="85725" y="0"/>
                </a:moveTo>
                <a:lnTo>
                  <a:pt x="1411626" y="0"/>
                </a:lnTo>
                <a:lnTo>
                  <a:pt x="1216364" y="267474"/>
                </a:lnTo>
                <a:lnTo>
                  <a:pt x="0" y="276999"/>
                </a:lnTo>
                <a:lnTo>
                  <a:pt x="85725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r>
              <a:rPr lang="es-MX" sz="1600" b="1" i="1" baseline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Departamento de Operación e Inversión</a:t>
            </a:r>
            <a:endParaRPr lang="es-MX" sz="1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Imagen 25"/>
          <p:cNvPicPr>
            <a:picLocks noChangeAspect="1"/>
          </p:cNvPicPr>
          <p:nvPr userDrawn="1"/>
        </p:nvPicPr>
        <p:blipFill rotWithShape="1">
          <a:blip r:embed="rId14"/>
          <a:srcRect l="1538" t="20344" r="770" b="15263"/>
          <a:stretch/>
        </p:blipFill>
        <p:spPr>
          <a:xfrm>
            <a:off x="0" y="6147370"/>
            <a:ext cx="9144000" cy="185191"/>
          </a:xfrm>
          <a:prstGeom prst="rect">
            <a:avLst/>
          </a:prstGeom>
        </p:spPr>
      </p:pic>
      <p:pic>
        <p:nvPicPr>
          <p:cNvPr id="27" name="Imagen 26"/>
          <p:cNvPicPr/>
          <p:nvPr userDrawn="1"/>
        </p:nvPicPr>
        <p:blipFill rotWithShape="1">
          <a:blip r:embed="rId1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12360" y="188640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9521DBA2-BD5E-4F56-9101-34CA66DE7CDA" descr="image001"/>
          <p:cNvPicPr>
            <a:picLocks noChangeAspect="1" noChangeArrowheads="1"/>
          </p:cNvPicPr>
          <p:nvPr userDrawn="1"/>
        </p:nvPicPr>
        <p:blipFill rotWithShape="1">
          <a:blip r:embed="rId1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" t="9417" r="81191" b="17814"/>
          <a:stretch/>
        </p:blipFill>
        <p:spPr bwMode="auto">
          <a:xfrm>
            <a:off x="6725542" y="2124270"/>
            <a:ext cx="2310954" cy="2773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9521DBA2-BD5E-4F56-9101-34CA66DE7CDA" descr="image001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7314"/>
            <a:ext cx="1621247" cy="491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0258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521DBA2-BD5E-4F56-9101-34CA66DE7CDA" descr="image00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7314"/>
            <a:ext cx="1621247" cy="491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2055 Rectángulo"/>
          <p:cNvSpPr/>
          <p:nvPr userDrawn="1"/>
        </p:nvSpPr>
        <p:spPr>
          <a:xfrm>
            <a:off x="1835696" y="113115"/>
            <a:ext cx="4158992" cy="326232"/>
          </a:xfrm>
          <a:custGeom>
            <a:avLst/>
            <a:gdLst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224136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188417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47625 w 1224136"/>
              <a:gd name="connsiteY0" fmla="*/ 0 h 121766"/>
              <a:gd name="connsiteX1" fmla="*/ 1224136 w 1224136"/>
              <a:gd name="connsiteY1" fmla="*/ 2381 h 121766"/>
              <a:gd name="connsiteX2" fmla="*/ 1188417 w 1224136"/>
              <a:gd name="connsiteY2" fmla="*/ 121766 h 121766"/>
              <a:gd name="connsiteX3" fmla="*/ 0 w 1224136"/>
              <a:gd name="connsiteY3" fmla="*/ 121766 h 121766"/>
              <a:gd name="connsiteX4" fmla="*/ 47625 w 1224136"/>
              <a:gd name="connsiteY4" fmla="*/ 0 h 12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4136" h="121766">
                <a:moveTo>
                  <a:pt x="47625" y="0"/>
                </a:moveTo>
                <a:lnTo>
                  <a:pt x="1224136" y="2381"/>
                </a:lnTo>
                <a:lnTo>
                  <a:pt x="1188417" y="121766"/>
                </a:lnTo>
                <a:lnTo>
                  <a:pt x="0" y="121766"/>
                </a:lnTo>
                <a:lnTo>
                  <a:pt x="4762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101 CuadroTexto"/>
          <p:cNvSpPr txBox="1"/>
          <p:nvPr userDrawn="1"/>
        </p:nvSpPr>
        <p:spPr>
          <a:xfrm>
            <a:off x="1907704" y="101047"/>
            <a:ext cx="4824536" cy="338554"/>
          </a:xfrm>
          <a:custGeom>
            <a:avLst/>
            <a:gdLst>
              <a:gd name="connsiteX0" fmla="*/ 0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0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216364 w 1411626"/>
              <a:gd name="connsiteY2" fmla="*/ 267474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1626" h="276999">
                <a:moveTo>
                  <a:pt x="85725" y="0"/>
                </a:moveTo>
                <a:lnTo>
                  <a:pt x="1411626" y="0"/>
                </a:lnTo>
                <a:lnTo>
                  <a:pt x="1216364" y="267474"/>
                </a:lnTo>
                <a:lnTo>
                  <a:pt x="0" y="276999"/>
                </a:lnTo>
                <a:lnTo>
                  <a:pt x="85725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r>
              <a:rPr lang="es-MX" sz="1600" b="1" i="1" baseline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Departamento de Operación e Inversión</a:t>
            </a:r>
            <a:endParaRPr lang="es-MX" sz="1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Imagen 22"/>
          <p:cNvPicPr/>
          <p:nvPr userDrawn="1"/>
        </p:nvPicPr>
        <p:blipFill rotWithShape="1">
          <a:blip r:embed="rId1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12360" y="188640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9521DBA2-BD5E-4F56-9101-34CA66DE7CDA" descr="image001"/>
          <p:cNvPicPr>
            <a:picLocks noChangeAspect="1" noChangeArrowheads="1"/>
          </p:cNvPicPr>
          <p:nvPr userDrawn="1"/>
        </p:nvPicPr>
        <p:blipFill rotWithShape="1">
          <a:blip r:embed="rId1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" t="9417" r="81191" b="17814"/>
          <a:stretch/>
        </p:blipFill>
        <p:spPr bwMode="auto">
          <a:xfrm>
            <a:off x="8270047" y="5949280"/>
            <a:ext cx="743625" cy="892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2 Rectángulo"/>
          <p:cNvSpPr/>
          <p:nvPr userDrawn="1"/>
        </p:nvSpPr>
        <p:spPr>
          <a:xfrm>
            <a:off x="7832221" y="5855932"/>
            <a:ext cx="1190578" cy="98569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0361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hyperlink" Target="4.-%20Comparativo%20altas%20y%20bajas.pptx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Marcador de número de diapositiva"/>
          <p:cNvSpPr txBox="1">
            <a:spLocks/>
          </p:cNvSpPr>
          <p:nvPr/>
        </p:nvSpPr>
        <p:spPr>
          <a:xfrm>
            <a:off x="8748464" y="652534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3972C-C71A-484F-9CFA-746100D491C5}" type="slidenum">
              <a:rPr lang="es-MX" sz="160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0</a:t>
            </a:fld>
            <a:endParaRPr lang="es-MX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2 CuadroTexto"/>
          <p:cNvSpPr txBox="1"/>
          <p:nvPr/>
        </p:nvSpPr>
        <p:spPr>
          <a:xfrm>
            <a:off x="179512" y="2693238"/>
            <a:ext cx="630019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4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VALUACIÓN DE CARTERA</a:t>
            </a:r>
          </a:p>
          <a:p>
            <a:pPr algn="r"/>
            <a:r>
              <a:rPr lang="es-MX" sz="4000" dirty="0">
                <a:solidFill>
                  <a:srgbClr val="6D4B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IPEJAL</a:t>
            </a:r>
          </a:p>
          <a:p>
            <a:pPr algn="r"/>
            <a:r>
              <a:rPr lang="es-MX" sz="2400" b="1" dirty="0" smtClean="0">
                <a:solidFill>
                  <a:srgbClr val="6D4B99">
                    <a:alpha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JUNIO 2020</a:t>
            </a:r>
            <a:endParaRPr lang="es-MX" sz="3200" b="1" dirty="0">
              <a:solidFill>
                <a:srgbClr val="6D4B99">
                  <a:alpha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72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4 Rectángulo"/>
          <p:cNvSpPr/>
          <p:nvPr/>
        </p:nvSpPr>
        <p:spPr>
          <a:xfrm>
            <a:off x="3196704" y="611396"/>
            <a:ext cx="6127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TEMAS DIVERSOS</a:t>
            </a:r>
          </a:p>
        </p:txBody>
      </p:sp>
    </p:spTree>
    <p:extLst>
      <p:ext uri="{BB962C8B-B14F-4D97-AF65-F5344CB8AC3E}">
        <p14:creationId xmlns:p14="http://schemas.microsoft.com/office/powerpoint/2010/main" val="25265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342" y="620688"/>
            <a:ext cx="7380377" cy="5443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11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024" y="519977"/>
            <a:ext cx="4665488" cy="5608049"/>
          </a:xfrm>
          <a:prstGeom prst="rect">
            <a:avLst/>
          </a:prstGeom>
        </p:spPr>
      </p:pic>
      <p:sp>
        <p:nvSpPr>
          <p:cNvPr id="7" name="3 Marcador de número de diapositiva"/>
          <p:cNvSpPr txBox="1">
            <a:spLocks/>
          </p:cNvSpPr>
          <p:nvPr/>
        </p:nvSpPr>
        <p:spPr>
          <a:xfrm>
            <a:off x="8748464" y="652534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3972C-C71A-484F-9CFA-746100D491C5}" type="slidenum">
              <a:rPr lang="es-MX" sz="160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11</a:t>
            </a:fld>
            <a:endParaRPr lang="es-MX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" y="691861"/>
            <a:ext cx="1547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PORTAFOLIO ACTUAL</a:t>
            </a:r>
          </a:p>
        </p:txBody>
      </p:sp>
    </p:spTree>
    <p:extLst>
      <p:ext uri="{BB962C8B-B14F-4D97-AF65-F5344CB8AC3E}">
        <p14:creationId xmlns:p14="http://schemas.microsoft.com/office/powerpoint/2010/main" val="44751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0768" y="548680"/>
            <a:ext cx="4665488" cy="5622294"/>
          </a:xfrm>
          <a:prstGeom prst="rect">
            <a:avLst/>
          </a:prstGeom>
        </p:spPr>
      </p:pic>
      <p:sp>
        <p:nvSpPr>
          <p:cNvPr id="7" name="3 Marcador de número de diapositiva"/>
          <p:cNvSpPr txBox="1">
            <a:spLocks/>
          </p:cNvSpPr>
          <p:nvPr/>
        </p:nvSpPr>
        <p:spPr>
          <a:xfrm>
            <a:off x="8748464" y="652534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3972C-C71A-484F-9CFA-746100D491C5}" type="slidenum">
              <a:rPr lang="es-MX" sz="160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12</a:t>
            </a:fld>
            <a:endParaRPr lang="es-MX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5 Rectángulo"/>
          <p:cNvSpPr/>
          <p:nvPr/>
        </p:nvSpPr>
        <p:spPr>
          <a:xfrm>
            <a:off x="1" y="691861"/>
            <a:ext cx="1547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PORTAFOLIO ACTUAL</a:t>
            </a:r>
          </a:p>
        </p:txBody>
      </p:sp>
    </p:spTree>
    <p:extLst>
      <p:ext uri="{BB962C8B-B14F-4D97-AF65-F5344CB8AC3E}">
        <p14:creationId xmlns:p14="http://schemas.microsoft.com/office/powerpoint/2010/main" val="278955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543010"/>
            <a:ext cx="4665488" cy="5622293"/>
          </a:xfrm>
          <a:prstGeom prst="rect">
            <a:avLst/>
          </a:prstGeom>
        </p:spPr>
      </p:pic>
      <p:sp>
        <p:nvSpPr>
          <p:cNvPr id="7" name="3 Marcador de número de diapositiva"/>
          <p:cNvSpPr txBox="1">
            <a:spLocks/>
          </p:cNvSpPr>
          <p:nvPr/>
        </p:nvSpPr>
        <p:spPr>
          <a:xfrm>
            <a:off x="8748464" y="652534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3972C-C71A-484F-9CFA-746100D491C5}" type="slidenum">
              <a:rPr lang="es-MX" sz="160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13</a:t>
            </a:fld>
            <a:endParaRPr lang="es-MX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5 Rectángulo"/>
          <p:cNvSpPr/>
          <p:nvPr/>
        </p:nvSpPr>
        <p:spPr>
          <a:xfrm>
            <a:off x="1" y="691861"/>
            <a:ext cx="1547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PORTAFOLIO ACTUAL</a:t>
            </a:r>
          </a:p>
        </p:txBody>
      </p:sp>
    </p:spTree>
    <p:extLst>
      <p:ext uri="{BB962C8B-B14F-4D97-AF65-F5344CB8AC3E}">
        <p14:creationId xmlns:p14="http://schemas.microsoft.com/office/powerpoint/2010/main" val="314791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548680"/>
            <a:ext cx="4665488" cy="5622293"/>
          </a:xfrm>
          <a:prstGeom prst="rect">
            <a:avLst/>
          </a:prstGeom>
        </p:spPr>
      </p:pic>
      <p:sp>
        <p:nvSpPr>
          <p:cNvPr id="7" name="3 Marcador de número de diapositiva"/>
          <p:cNvSpPr txBox="1">
            <a:spLocks/>
          </p:cNvSpPr>
          <p:nvPr/>
        </p:nvSpPr>
        <p:spPr>
          <a:xfrm>
            <a:off x="8748464" y="652534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3972C-C71A-484F-9CFA-746100D491C5}" type="slidenum">
              <a:rPr lang="es-MX" sz="160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14</a:t>
            </a:fld>
            <a:endParaRPr lang="es-MX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5 Rectángulo"/>
          <p:cNvSpPr/>
          <p:nvPr/>
        </p:nvSpPr>
        <p:spPr>
          <a:xfrm>
            <a:off x="1" y="691861"/>
            <a:ext cx="1547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PORTAFOLIO ACTUAL</a:t>
            </a:r>
          </a:p>
        </p:txBody>
      </p:sp>
    </p:spTree>
    <p:extLst>
      <p:ext uri="{BB962C8B-B14F-4D97-AF65-F5344CB8AC3E}">
        <p14:creationId xmlns:p14="http://schemas.microsoft.com/office/powerpoint/2010/main" val="22525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256" y="543010"/>
            <a:ext cx="4665488" cy="5622293"/>
          </a:xfrm>
          <a:prstGeom prst="rect">
            <a:avLst/>
          </a:prstGeom>
        </p:spPr>
      </p:pic>
      <p:sp>
        <p:nvSpPr>
          <p:cNvPr id="7" name="3 Marcador de número de diapositiva"/>
          <p:cNvSpPr txBox="1">
            <a:spLocks/>
          </p:cNvSpPr>
          <p:nvPr/>
        </p:nvSpPr>
        <p:spPr>
          <a:xfrm>
            <a:off x="8748464" y="652534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3972C-C71A-484F-9CFA-746100D491C5}" type="slidenum">
              <a:rPr lang="es-MX" sz="160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15</a:t>
            </a:fld>
            <a:endParaRPr lang="es-MX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5 Rectángulo"/>
          <p:cNvSpPr/>
          <p:nvPr/>
        </p:nvSpPr>
        <p:spPr>
          <a:xfrm>
            <a:off x="1" y="691861"/>
            <a:ext cx="1547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PORTAFOLIO ACTUAL</a:t>
            </a:r>
          </a:p>
        </p:txBody>
      </p:sp>
    </p:spTree>
    <p:extLst>
      <p:ext uri="{BB962C8B-B14F-4D97-AF65-F5344CB8AC3E}">
        <p14:creationId xmlns:p14="http://schemas.microsoft.com/office/powerpoint/2010/main" val="4260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2320" y="544136"/>
            <a:ext cx="4668904" cy="5626837"/>
          </a:xfrm>
          <a:prstGeom prst="rect">
            <a:avLst/>
          </a:prstGeom>
        </p:spPr>
      </p:pic>
      <p:sp>
        <p:nvSpPr>
          <p:cNvPr id="7" name="3 Marcador de número de diapositiva"/>
          <p:cNvSpPr txBox="1">
            <a:spLocks/>
          </p:cNvSpPr>
          <p:nvPr/>
        </p:nvSpPr>
        <p:spPr>
          <a:xfrm>
            <a:off x="8748464" y="652534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3972C-C71A-484F-9CFA-746100D491C5}" type="slidenum">
              <a:rPr lang="es-MX" sz="160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16</a:t>
            </a:fld>
            <a:endParaRPr lang="es-MX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5 Rectángulo"/>
          <p:cNvSpPr/>
          <p:nvPr/>
        </p:nvSpPr>
        <p:spPr>
          <a:xfrm>
            <a:off x="1" y="691861"/>
            <a:ext cx="1547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PORTAFOLIO ACTUAL</a:t>
            </a:r>
          </a:p>
        </p:txBody>
      </p:sp>
    </p:spTree>
    <p:extLst>
      <p:ext uri="{BB962C8B-B14F-4D97-AF65-F5344CB8AC3E}">
        <p14:creationId xmlns:p14="http://schemas.microsoft.com/office/powerpoint/2010/main" val="370401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8760" y="691861"/>
            <a:ext cx="4665488" cy="5355774"/>
          </a:xfrm>
          <a:prstGeom prst="rect">
            <a:avLst/>
          </a:prstGeom>
        </p:spPr>
      </p:pic>
      <p:sp>
        <p:nvSpPr>
          <p:cNvPr id="7" name="3 Marcador de número de diapositiva"/>
          <p:cNvSpPr txBox="1">
            <a:spLocks/>
          </p:cNvSpPr>
          <p:nvPr/>
        </p:nvSpPr>
        <p:spPr>
          <a:xfrm>
            <a:off x="8748464" y="652534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3972C-C71A-484F-9CFA-746100D491C5}" type="slidenum">
              <a:rPr lang="es-MX" sz="160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17</a:t>
            </a:fld>
            <a:endParaRPr lang="es-MX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5 Rectángulo"/>
          <p:cNvSpPr/>
          <p:nvPr/>
        </p:nvSpPr>
        <p:spPr>
          <a:xfrm>
            <a:off x="1" y="691861"/>
            <a:ext cx="1547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PORTAFOLIO ACTUAL</a:t>
            </a:r>
          </a:p>
        </p:txBody>
      </p:sp>
    </p:spTree>
    <p:extLst>
      <p:ext uri="{BB962C8B-B14F-4D97-AF65-F5344CB8AC3E}">
        <p14:creationId xmlns:p14="http://schemas.microsoft.com/office/powerpoint/2010/main" val="210768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256" y="884372"/>
            <a:ext cx="4665488" cy="5089255"/>
          </a:xfrm>
          <a:prstGeom prst="rect">
            <a:avLst/>
          </a:prstGeom>
        </p:spPr>
      </p:pic>
      <p:sp>
        <p:nvSpPr>
          <p:cNvPr id="7" name="3 Marcador de número de diapositiva"/>
          <p:cNvSpPr txBox="1">
            <a:spLocks/>
          </p:cNvSpPr>
          <p:nvPr/>
        </p:nvSpPr>
        <p:spPr>
          <a:xfrm>
            <a:off x="8748464" y="652534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3972C-C71A-484F-9CFA-746100D491C5}" type="slidenum">
              <a:rPr lang="es-MX" sz="160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18</a:t>
            </a:fld>
            <a:endParaRPr lang="es-MX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5 Rectángulo"/>
          <p:cNvSpPr/>
          <p:nvPr/>
        </p:nvSpPr>
        <p:spPr>
          <a:xfrm>
            <a:off x="1" y="691861"/>
            <a:ext cx="1547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PORTAFOLIO ACTUAL</a:t>
            </a:r>
          </a:p>
        </p:txBody>
      </p:sp>
    </p:spTree>
    <p:extLst>
      <p:ext uri="{BB962C8B-B14F-4D97-AF65-F5344CB8AC3E}">
        <p14:creationId xmlns:p14="http://schemas.microsoft.com/office/powerpoint/2010/main" val="176892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7545" y="3466679"/>
            <a:ext cx="2956083" cy="138670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7545" y="1407879"/>
            <a:ext cx="2938369" cy="138670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5" y="900393"/>
            <a:ext cx="2952326" cy="454483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9831" y="900393"/>
            <a:ext cx="2880321" cy="5264911"/>
          </a:xfrm>
          <a:prstGeom prst="rect">
            <a:avLst/>
          </a:prstGeom>
        </p:spPr>
      </p:pic>
      <p:sp>
        <p:nvSpPr>
          <p:cNvPr id="7" name="3 Marcador de número de diapositiva"/>
          <p:cNvSpPr txBox="1">
            <a:spLocks/>
          </p:cNvSpPr>
          <p:nvPr/>
        </p:nvSpPr>
        <p:spPr>
          <a:xfrm>
            <a:off x="8748464" y="652534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3972C-C71A-484F-9CFA-746100D491C5}" type="slidenum">
              <a:rPr lang="es-MX" sz="160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</a:t>
            </a:fld>
            <a:endParaRPr lang="es-MX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10 Rectángulo"/>
          <p:cNvSpPr/>
          <p:nvPr/>
        </p:nvSpPr>
        <p:spPr>
          <a:xfrm>
            <a:off x="2446706" y="436602"/>
            <a:ext cx="4021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/>
              <a:t>CARTERA TOTAL DE INVERSIONES IPEJAL</a:t>
            </a:r>
          </a:p>
        </p:txBody>
      </p:sp>
    </p:spTree>
    <p:extLst>
      <p:ext uri="{BB962C8B-B14F-4D97-AF65-F5344CB8AC3E}">
        <p14:creationId xmlns:p14="http://schemas.microsoft.com/office/powerpoint/2010/main" val="160935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51520" y="1052736"/>
            <a:ext cx="734481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Tras la última sesión, en la cual se aprobaron los Mandatos, se realizaron las siguientes acciones:</a:t>
            </a:r>
          </a:p>
          <a:p>
            <a:pPr algn="just"/>
            <a:endParaRPr lang="es-MX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/>
              <a:t>Se </a:t>
            </a:r>
            <a:r>
              <a:rPr lang="es-MX" dirty="0"/>
              <a:t>contactaron a los </a:t>
            </a:r>
            <a:r>
              <a:rPr lang="es-MX" dirty="0" smtClean="0"/>
              <a:t>cinco participantes de la parte superior de la tabla aprobada, los cinco manifestaron su deseo de seguir adelante en el proceso.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/>
              <a:t>A estos candidatos </a:t>
            </a:r>
            <a:r>
              <a:rPr lang="es-MX" dirty="0"/>
              <a:t>se les hizo </a:t>
            </a:r>
            <a:r>
              <a:rPr lang="es-MX" dirty="0" smtClean="0"/>
              <a:t>llegar un documento con los términos generales de los mandatos que la Dirección de Operación e Inversión considera importantes el integrar o anexar como condiciones a cada uno de los mandatos.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/>
              <a:t>Estos términos mencionan distintos puntos como: 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s-MX" dirty="0" smtClean="0"/>
              <a:t>monto a administrar,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s-MX" dirty="0" smtClean="0"/>
              <a:t>periodicidad </a:t>
            </a:r>
            <a:r>
              <a:rPr lang="es-MX" dirty="0"/>
              <a:t>de </a:t>
            </a:r>
            <a:r>
              <a:rPr lang="es-MX" dirty="0" smtClean="0"/>
              <a:t>reportes,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s-MX" dirty="0" smtClean="0"/>
              <a:t>composición general de la cartera,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s-MX" dirty="0" smtClean="0"/>
              <a:t>benchmarck,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s-MX" dirty="0" smtClean="0"/>
              <a:t>duración  </a:t>
            </a:r>
            <a:r>
              <a:rPr lang="es-MX" dirty="0"/>
              <a:t>del </a:t>
            </a:r>
            <a:r>
              <a:rPr lang="es-MX" dirty="0" smtClean="0"/>
              <a:t>mandato,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s-MX" dirty="0" smtClean="0"/>
              <a:t>entre otros. </a:t>
            </a:r>
            <a:endParaRPr lang="es-MX" dirty="0"/>
          </a:p>
        </p:txBody>
      </p:sp>
      <p:sp>
        <p:nvSpPr>
          <p:cNvPr id="3" name="CuadroTexto 2"/>
          <p:cNvSpPr txBox="1"/>
          <p:nvPr/>
        </p:nvSpPr>
        <p:spPr>
          <a:xfrm>
            <a:off x="6660232" y="44624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MANDATOS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8705494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xmlns="" id="{CB16BE2C-F57C-41FC-9640-43408E7DEE7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3528" y="1424114"/>
          <a:ext cx="8640960" cy="4309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8832">
                  <a:extLst>
                    <a:ext uri="{9D8B030D-6E8A-4147-A177-3AD203B41FA5}">
                      <a16:colId xmlns:a16="http://schemas.microsoft.com/office/drawing/2014/main" xmlns="" val="83217521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3377866644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Cambios </a:t>
                      </a:r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y/o </a:t>
                      </a:r>
                      <a:r>
                        <a:rPr lang="es-MX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sugerencias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Participantes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8085373"/>
                  </a:ext>
                </a:extLst>
              </a:tr>
              <a:tr h="312792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Benchmark conocido, o una tasa de retorno mayor a la del estudio actuarial del IPEJAL; alrededor del 4.00% real.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Todos</a:t>
                      </a:r>
                      <a:r>
                        <a:rPr lang="es-MX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838544909"/>
                  </a:ext>
                </a:extLst>
              </a:tr>
              <a:tr h="40797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El periodo de evaluación del portafolio vs. Benchmark empiece a correr una vez que el portafolio llegue a los límites de inversión establecido en la política de inversión</a:t>
                      </a:r>
                      <a:r>
                        <a:rPr lang="x-none" sz="12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   </a:t>
                      </a:r>
                      <a:endParaRPr lang="es-MX" sz="1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GBM</a:t>
                      </a:r>
                    </a:p>
                    <a:p>
                      <a:pPr algn="just"/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809166178"/>
                  </a:ext>
                </a:extLst>
              </a:tr>
              <a:tr h="317728"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es-MX" sz="12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Muy </a:t>
                      </a:r>
                      <a:r>
                        <a:rPr lang="es-MX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bajo el porcentaje que se puede invertir en papeles bancarios y privados.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GBM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710574679"/>
                  </a:ext>
                </a:extLst>
              </a:tr>
              <a:tr h="444686">
                <a:tc>
                  <a:txBody>
                    <a:bodyPr/>
                    <a:lstStyle/>
                    <a:p>
                      <a:pPr algn="just"/>
                      <a:r>
                        <a:rPr lang="x-none" sz="1200" dirty="0"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Riesgo activo muy alto al incluir renta variable para alcanzar la tasa real esperada en un periodo de evaluación muy bajo (1 año).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GBM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06440211"/>
                  </a:ext>
                </a:extLst>
              </a:tr>
              <a:tr h="368322">
                <a:tc>
                  <a:txBody>
                    <a:bodyPr/>
                    <a:lstStyle/>
                    <a:p>
                      <a:pPr algn="just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Administrar el 100% del</a:t>
                      </a:r>
                      <a:r>
                        <a:rPr lang="es-MX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mandato en USD.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UBS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40448954"/>
                  </a:ext>
                </a:extLst>
              </a:tr>
              <a:tr h="830662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Benchmark</a:t>
                      </a:r>
                      <a:r>
                        <a:rPr lang="es-MX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sugeridos</a:t>
                      </a:r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                               </a:t>
                      </a:r>
                      <a:r>
                        <a:rPr lang="es-MX" sz="1000" b="1" u="sng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*(En</a:t>
                      </a:r>
                      <a:r>
                        <a:rPr lang="es-MX" sz="1000" b="1" u="sng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caso de tener el 100% en USD)</a:t>
                      </a:r>
                      <a:endParaRPr lang="es-MX" sz="1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just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Opción 1:             US CPI Urban Consumers Index + 2%</a:t>
                      </a:r>
                    </a:p>
                    <a:p>
                      <a:pPr algn="just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Opción 2:             75% Bloomberg Barclays US Agg Total Return Value Unhedged USD</a:t>
                      </a:r>
                    </a:p>
                    <a:p>
                      <a:pPr algn="just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      25% S&amp;P 500 Total Return Index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UBS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15271339"/>
                  </a:ext>
                </a:extLst>
              </a:tr>
              <a:tr h="304118">
                <a:tc>
                  <a:txBody>
                    <a:bodyPr/>
                    <a:lstStyle/>
                    <a:p>
                      <a:pPr algn="just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Dispensa sobre el régimen inicial.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Santander</a:t>
                      </a:r>
                      <a:endParaRPr lang="es-MX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pPr algn="just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Duración del contrato sea indefinida pero revocable en cualquier momento 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Santander</a:t>
                      </a:r>
                    </a:p>
                  </a:txBody>
                  <a:tcPr/>
                </a:tc>
              </a:tr>
              <a:tr h="266328">
                <a:tc>
                  <a:txBody>
                    <a:bodyPr/>
                    <a:lstStyle/>
                    <a:p>
                      <a:pPr algn="just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Especificar el formato en el que se confirman las operaciones.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Santander</a:t>
                      </a:r>
                    </a:p>
                  </a:txBody>
                  <a:tcPr/>
                </a:tc>
              </a:tr>
              <a:tr h="280040">
                <a:tc>
                  <a:txBody>
                    <a:bodyPr/>
                    <a:lstStyle/>
                    <a:p>
                      <a:pPr algn="just"/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Definir un porcentaje de sobre</a:t>
                      </a:r>
                      <a:r>
                        <a:rPr lang="es-MX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compra </a:t>
                      </a:r>
                      <a:r>
                        <a:rPr lang="es-MX" sz="11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s-MX" sz="105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(Punto 10 –Términos de mandatos)</a:t>
                      </a:r>
                      <a:endParaRPr lang="es-MX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Santander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18943830"/>
                  </a:ext>
                </a:extLst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323528" y="836712"/>
            <a:ext cx="39172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Los candidatos tuvieron las siguientes sugerencias: </a:t>
            </a:r>
            <a:endParaRPr lang="es-MX" sz="1400" dirty="0"/>
          </a:p>
        </p:txBody>
      </p:sp>
      <p:sp>
        <p:nvSpPr>
          <p:cNvPr id="6" name="CuadroTexto 5"/>
          <p:cNvSpPr txBox="1"/>
          <p:nvPr/>
        </p:nvSpPr>
        <p:spPr>
          <a:xfrm>
            <a:off x="6660232" y="44624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/>
              <a:t>MANDATOS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297725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2"/>
          <a:srcRect l="3303" t="11129" r="8865" b="10300"/>
          <a:stretch/>
        </p:blipFill>
        <p:spPr>
          <a:xfrm>
            <a:off x="5004047" y="980727"/>
            <a:ext cx="4104457" cy="316835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/>
          <a:srcRect l="7696" t="24237" r="28002"/>
          <a:stretch/>
        </p:blipFill>
        <p:spPr>
          <a:xfrm>
            <a:off x="5783119" y="1749331"/>
            <a:ext cx="1551718" cy="156111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/>
          <a:srcRect l="13029" t="21000" r="6197" b="11867"/>
          <a:stretch/>
        </p:blipFill>
        <p:spPr>
          <a:xfrm>
            <a:off x="2270240" y="3191450"/>
            <a:ext cx="4894048" cy="290188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5"/>
          <a:srcRect l="11898" t="18443" r="37808" b="7172"/>
          <a:stretch/>
        </p:blipFill>
        <p:spPr>
          <a:xfrm>
            <a:off x="2962656" y="3899590"/>
            <a:ext cx="1528293" cy="152829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6"/>
          <a:srcRect l="12886" t="13680" r="15375" b="6799"/>
          <a:stretch/>
        </p:blipFill>
        <p:spPr>
          <a:xfrm>
            <a:off x="502429" y="1071024"/>
            <a:ext cx="4330140" cy="2629014"/>
          </a:xfrm>
          <a:prstGeom prst="rect">
            <a:avLst/>
          </a:prstGeom>
        </p:spPr>
      </p:pic>
      <p:sp>
        <p:nvSpPr>
          <p:cNvPr id="7" name="3 Marcador de número de diapositiva"/>
          <p:cNvSpPr txBox="1">
            <a:spLocks/>
          </p:cNvSpPr>
          <p:nvPr/>
        </p:nvSpPr>
        <p:spPr>
          <a:xfrm>
            <a:off x="8748464" y="652534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3972C-C71A-484F-9CFA-746100D491C5}" type="slidenum">
              <a:rPr lang="es-MX" sz="160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2</a:t>
            </a:fld>
            <a:endParaRPr lang="es-MX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611396"/>
            <a:ext cx="1853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DIVERSIFICACIÓN</a:t>
            </a:r>
          </a:p>
        </p:txBody>
      </p:sp>
      <p:sp>
        <p:nvSpPr>
          <p:cNvPr id="20" name="Flecha curvada hacia la izquierda 19"/>
          <p:cNvSpPr/>
          <p:nvPr/>
        </p:nvSpPr>
        <p:spPr>
          <a:xfrm rot="8328675">
            <a:off x="937826" y="3487316"/>
            <a:ext cx="767873" cy="215416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-396552" y="5584884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1200"/>
            </a:lvl1pPr>
          </a:lstStyle>
          <a:p>
            <a:r>
              <a:rPr lang="es-MX" sz="1600" b="1" dirty="0"/>
              <a:t>Duración MACAULAY </a:t>
            </a:r>
          </a:p>
          <a:p>
            <a:r>
              <a:rPr lang="es-MX" sz="1600" b="1" dirty="0" smtClean="0"/>
              <a:t>1,880.03 </a:t>
            </a:r>
            <a:r>
              <a:rPr lang="es-MX" sz="1600" b="1" dirty="0"/>
              <a:t>días (</a:t>
            </a:r>
            <a:r>
              <a:rPr lang="es-MX" sz="1600" b="1" dirty="0" smtClean="0"/>
              <a:t>5.14 años</a:t>
            </a:r>
            <a:r>
              <a:rPr lang="es-MX" sz="1600" b="1" dirty="0"/>
              <a:t>)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1551271" y="2261328"/>
            <a:ext cx="615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2019</a:t>
            </a:r>
            <a:endParaRPr lang="es-MX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3419872" y="4662891"/>
            <a:ext cx="615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2019</a:t>
            </a:r>
            <a:endParaRPr lang="es-MX" sz="1400" dirty="0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251033" y="2394286"/>
            <a:ext cx="615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2019</a:t>
            </a:r>
            <a:endParaRPr lang="es-MX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5 Imagen" descr="Dctos.png">
            <a:hlinkClick r:id="rId7" action="ppaction://hlinkpres?slideindex=1&amp;slidetitle=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81584" y="5236207"/>
            <a:ext cx="419373" cy="391584"/>
          </a:xfrm>
          <a:prstGeom prst="rect">
            <a:avLst/>
          </a:prstGeom>
        </p:spPr>
      </p:pic>
      <p:sp>
        <p:nvSpPr>
          <p:cNvPr id="17" name="17 CuadroTexto"/>
          <p:cNvSpPr txBox="1"/>
          <p:nvPr/>
        </p:nvSpPr>
        <p:spPr>
          <a:xfrm>
            <a:off x="7883304" y="5638520"/>
            <a:ext cx="8159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 smtClean="0"/>
              <a:t>Políticas de Inversión autorizadas</a:t>
            </a:r>
            <a:endParaRPr lang="es-MX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97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2"/>
          <a:srcRect l="34614" t="9327" r="5028" b="6073"/>
          <a:stretch/>
        </p:blipFill>
        <p:spPr>
          <a:xfrm>
            <a:off x="6399632" y="3024163"/>
            <a:ext cx="1640301" cy="1672464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8184" y="1867940"/>
            <a:ext cx="5345830" cy="388885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/>
          <a:srcRect l="39581" t="14743" r="14954"/>
          <a:stretch/>
        </p:blipFill>
        <p:spPr>
          <a:xfrm>
            <a:off x="1618497" y="3034226"/>
            <a:ext cx="1675647" cy="1688306"/>
          </a:xfrm>
          <a:prstGeom prst="rect">
            <a:avLst/>
          </a:prstGeom>
        </p:spPr>
      </p:pic>
      <p:sp>
        <p:nvSpPr>
          <p:cNvPr id="7" name="3 Marcador de número de diapositiva"/>
          <p:cNvSpPr txBox="1">
            <a:spLocks/>
          </p:cNvSpPr>
          <p:nvPr/>
        </p:nvSpPr>
        <p:spPr>
          <a:xfrm>
            <a:off x="8748464" y="652534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3972C-C71A-484F-9CFA-746100D491C5}" type="slidenum">
              <a:rPr lang="es-MX" sz="160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3</a:t>
            </a:fld>
            <a:endParaRPr lang="es-MX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611396"/>
            <a:ext cx="1853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DIVERSIFICACIÓN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3491880" y="5875656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*No incluye CKD's.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2154033" y="3732915"/>
            <a:ext cx="5811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2019</a:t>
            </a:r>
            <a:endParaRPr lang="es-MX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6948264" y="3723771"/>
            <a:ext cx="615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2019</a:t>
            </a:r>
            <a:endParaRPr lang="es-MX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5"/>
          <a:srcRect l="8809" t="2002" r="4689" b="5602"/>
          <a:stretch/>
        </p:blipFill>
        <p:spPr>
          <a:xfrm>
            <a:off x="251520" y="1772816"/>
            <a:ext cx="3816424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08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2"/>
          <a:srcRect l="6004" t="30315" r="29693"/>
          <a:stretch/>
        </p:blipFill>
        <p:spPr>
          <a:xfrm>
            <a:off x="5692024" y="3544550"/>
            <a:ext cx="1714283" cy="1756658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5778" y="1369482"/>
            <a:ext cx="2455097" cy="96236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4"/>
          <a:srcRect l="5889" t="9399" r="15686" b="4815"/>
          <a:stretch/>
        </p:blipFill>
        <p:spPr>
          <a:xfrm>
            <a:off x="4943525" y="2771784"/>
            <a:ext cx="3948537" cy="329044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9012" y="1363449"/>
            <a:ext cx="2505730" cy="96840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6"/>
          <a:srcRect l="8467" t="8777" r="30530" b="6984"/>
          <a:stretch/>
        </p:blipFill>
        <p:spPr>
          <a:xfrm>
            <a:off x="786385" y="3300201"/>
            <a:ext cx="1809613" cy="1809613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0" y="611396"/>
            <a:ext cx="1853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DIVERSIFICACIÓN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5985437" y="658473"/>
            <a:ext cx="1394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Por Moneda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251520" y="5894964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*Por plazo solo incluye instrumentos en MXN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4922997" y="1026414"/>
            <a:ext cx="674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2020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7510812" y="1026414"/>
            <a:ext cx="674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2019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7"/>
          <a:srcRect l="6003" t="7906" r="6950" b="7856"/>
          <a:stretch/>
        </p:blipFill>
        <p:spPr>
          <a:xfrm>
            <a:off x="-55222" y="1979696"/>
            <a:ext cx="4887351" cy="396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51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3" y="2187758"/>
            <a:ext cx="4158069" cy="332947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08" y="1799120"/>
            <a:ext cx="4053633" cy="3718110"/>
          </a:xfrm>
          <a:prstGeom prst="rect">
            <a:avLst/>
          </a:prstGeom>
        </p:spPr>
      </p:pic>
      <p:sp>
        <p:nvSpPr>
          <p:cNvPr id="7" name="3 Marcador de número de diapositiva"/>
          <p:cNvSpPr txBox="1">
            <a:spLocks/>
          </p:cNvSpPr>
          <p:nvPr/>
        </p:nvSpPr>
        <p:spPr>
          <a:xfrm>
            <a:off x="8748464" y="652534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3972C-C71A-484F-9CFA-746100D491C5}" type="slidenum">
              <a:rPr lang="es-MX" sz="160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5</a:t>
            </a:fld>
            <a:endParaRPr lang="es-MX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777795" y="5589002"/>
            <a:ext cx="25922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*No incluye instrumentos extranjeros.</a:t>
            </a:r>
          </a:p>
        </p:txBody>
      </p:sp>
      <p:sp>
        <p:nvSpPr>
          <p:cNvPr id="10" name="5 Rectángulo"/>
          <p:cNvSpPr/>
          <p:nvPr/>
        </p:nvSpPr>
        <p:spPr>
          <a:xfrm>
            <a:off x="481484" y="1273696"/>
            <a:ext cx="31849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   INSTRUMENTOS NACIONALES</a:t>
            </a:r>
          </a:p>
        </p:txBody>
      </p:sp>
      <p:sp>
        <p:nvSpPr>
          <p:cNvPr id="11" name="5 Rectángulo"/>
          <p:cNvSpPr/>
          <p:nvPr/>
        </p:nvSpPr>
        <p:spPr>
          <a:xfrm>
            <a:off x="4945339" y="1268760"/>
            <a:ext cx="3753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   INSTRUMENTOS INTERNACIONALES</a:t>
            </a:r>
          </a:p>
        </p:txBody>
      </p:sp>
    </p:spTree>
    <p:extLst>
      <p:ext uri="{BB962C8B-B14F-4D97-AF65-F5344CB8AC3E}">
        <p14:creationId xmlns:p14="http://schemas.microsoft.com/office/powerpoint/2010/main" val="396251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44576"/>
            <a:ext cx="9144000" cy="2796318"/>
          </a:xfrm>
          <a:prstGeom prst="rect">
            <a:avLst/>
          </a:prstGeom>
        </p:spPr>
      </p:pic>
      <p:sp>
        <p:nvSpPr>
          <p:cNvPr id="7" name="3 Marcador de número de diapositiva"/>
          <p:cNvSpPr txBox="1">
            <a:spLocks/>
          </p:cNvSpPr>
          <p:nvPr/>
        </p:nvSpPr>
        <p:spPr>
          <a:xfrm>
            <a:off x="8748464" y="652534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3972C-C71A-484F-9CFA-746100D491C5}" type="slidenum">
              <a:rPr lang="es-MX" sz="160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6</a:t>
            </a:fld>
            <a:endParaRPr lang="es-MX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5 Rectángulo"/>
          <p:cNvSpPr/>
          <p:nvPr/>
        </p:nvSpPr>
        <p:spPr>
          <a:xfrm>
            <a:off x="0" y="539388"/>
            <a:ext cx="7673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COMPARATIVO  RENDIMIENTO CON  PRINCIPALES INDICADORES DE MERCADO</a:t>
            </a:r>
          </a:p>
        </p:txBody>
      </p:sp>
      <p:sp>
        <p:nvSpPr>
          <p:cNvPr id="6" name="Rectángulo 5"/>
          <p:cNvSpPr/>
          <p:nvPr/>
        </p:nvSpPr>
        <p:spPr>
          <a:xfrm>
            <a:off x="1043608" y="5525070"/>
            <a:ext cx="70948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1 Se utilizará el rendimiento de los últimos 12 meses para ser comparable con reportes de AFORES.</a:t>
            </a:r>
          </a:p>
          <a:p>
            <a:r>
              <a:rPr lang="es-MX" sz="800" dirty="0"/>
              <a:t>2 Rendimientos preliminares recalculados, falta auditar datos para confirmar rendimientos históricos.</a:t>
            </a:r>
          </a:p>
        </p:txBody>
      </p:sp>
    </p:spTree>
    <p:extLst>
      <p:ext uri="{BB962C8B-B14F-4D97-AF65-F5344CB8AC3E}">
        <p14:creationId xmlns:p14="http://schemas.microsoft.com/office/powerpoint/2010/main" val="401259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736" y="1624595"/>
            <a:ext cx="8748464" cy="3608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01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8816" y="3501007"/>
            <a:ext cx="5340559" cy="266429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4613" y="764703"/>
            <a:ext cx="5441682" cy="2736303"/>
          </a:xfrm>
          <a:prstGeom prst="rect">
            <a:avLst/>
          </a:prstGeom>
        </p:spPr>
      </p:pic>
      <p:sp>
        <p:nvSpPr>
          <p:cNvPr id="7" name="3 Marcador de número de diapositiva"/>
          <p:cNvSpPr txBox="1">
            <a:spLocks/>
          </p:cNvSpPr>
          <p:nvPr/>
        </p:nvSpPr>
        <p:spPr>
          <a:xfrm>
            <a:off x="8748464" y="652534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3972C-C71A-484F-9CFA-746100D491C5}" type="slidenum">
              <a:rPr lang="es-MX" sz="160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8</a:t>
            </a:fld>
            <a:endParaRPr lang="es-MX" sz="1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5 Rectángulo"/>
          <p:cNvSpPr/>
          <p:nvPr/>
        </p:nvSpPr>
        <p:spPr>
          <a:xfrm>
            <a:off x="3347864" y="395372"/>
            <a:ext cx="2496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    INGRESOS  EFECTIVOS</a:t>
            </a:r>
          </a:p>
        </p:txBody>
      </p:sp>
    </p:spTree>
    <p:extLst>
      <p:ext uri="{BB962C8B-B14F-4D97-AF65-F5344CB8AC3E}">
        <p14:creationId xmlns:p14="http://schemas.microsoft.com/office/powerpoint/2010/main" val="400891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58707</TotalTime>
  <Words>467</Words>
  <Application>Microsoft Office PowerPoint</Application>
  <PresentationFormat>Presentación en pantalla (4:3)</PresentationFormat>
  <Paragraphs>92</Paragraphs>
  <Slides>21</Slides>
  <Notes>2</Notes>
  <HiddenSlides>1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21</vt:i4>
      </vt:variant>
    </vt:vector>
  </HeadingPairs>
  <TitlesOfParts>
    <vt:vector size="29" baseType="lpstr">
      <vt:lpstr>Arial</vt:lpstr>
      <vt:lpstr>Calibri</vt:lpstr>
      <vt:lpstr>Times New Roman</vt:lpstr>
      <vt:lpstr>Wingdings</vt:lpstr>
      <vt:lpstr>1_Diseño personalizado</vt:lpstr>
      <vt:lpstr>2_Diseño personalizado</vt:lpstr>
      <vt:lpstr>Diseño personalizado</vt:lpstr>
      <vt:lpstr>3_Diseño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0</dc:title>
  <dc:creator>pablo.zavala@ipejal.gob.mx</dc:creator>
  <cp:lastModifiedBy>Farias Orozco, Anais</cp:lastModifiedBy>
  <cp:revision>3604</cp:revision>
  <cp:lastPrinted>2019-01-10T17:36:03Z</cp:lastPrinted>
  <dcterms:created xsi:type="dcterms:W3CDTF">2010-07-13T14:30:12Z</dcterms:created>
  <dcterms:modified xsi:type="dcterms:W3CDTF">2020-07-20T21:23:24Z</dcterms:modified>
</cp:coreProperties>
</file>